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93" r:id="rId2"/>
    <p:sldId id="257" r:id="rId3"/>
    <p:sldId id="258" r:id="rId4"/>
    <p:sldId id="259" r:id="rId5"/>
    <p:sldId id="260" r:id="rId6"/>
    <p:sldId id="294" r:id="rId7"/>
    <p:sldId id="261" r:id="rId8"/>
    <p:sldId id="29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6964175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8FD3FC-8191-4C61-9B7A-929B87E2B7D0}" type="slidenum">
              <a:rPr lang="en-US" smtClean="0"/>
              <a:t>1</a:t>
            </a:fld>
            <a:endParaRPr lang="en-US"/>
          </a:p>
        </p:txBody>
      </p:sp>
    </p:spTree>
    <p:extLst>
      <p:ext uri="{BB962C8B-B14F-4D97-AF65-F5344CB8AC3E}">
        <p14:creationId xmlns:p14="http://schemas.microsoft.com/office/powerpoint/2010/main" val="3865641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4B55CE-5A8A-4E75-BCCC-2C72EB721186}"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A38EE2-6C48-43A7-91ED-E984E57BF0ED}" type="slidenum">
              <a:rPr lang="en-US" smtClean="0"/>
              <a:t>‹#›</a:t>
            </a:fld>
            <a:endParaRPr lang="en-US"/>
          </a:p>
        </p:txBody>
      </p:sp>
    </p:spTree>
    <p:extLst>
      <p:ext uri="{BB962C8B-B14F-4D97-AF65-F5344CB8AC3E}">
        <p14:creationId xmlns:p14="http://schemas.microsoft.com/office/powerpoint/2010/main" val="1357566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Middle">
    <p:spTree>
      <p:nvGrpSpPr>
        <p:cNvPr id="1" name=""/>
        <p:cNvGrpSpPr/>
        <p:nvPr/>
      </p:nvGrpSpPr>
      <p:grpSpPr>
        <a:xfrm>
          <a:off x="0" y="0"/>
          <a:ext cx="0" cy="0"/>
          <a:chOff x="0" y="0"/>
          <a:chExt cx="0" cy="0"/>
        </a:xfrm>
      </p:grpSpPr>
      <p:sp>
        <p:nvSpPr>
          <p:cNvPr id="7" name="Freeform 5"/>
          <p:cNvSpPr>
            <a:spLocks/>
          </p:cNvSpPr>
          <p:nvPr userDrawn="1"/>
        </p:nvSpPr>
        <p:spPr bwMode="auto">
          <a:xfrm>
            <a:off x="2751684" y="334988"/>
            <a:ext cx="3282809" cy="349765"/>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endParaRPr lang="en-US" sz="1013" dirty="0"/>
          </a:p>
        </p:txBody>
      </p:sp>
      <p:sp>
        <p:nvSpPr>
          <p:cNvPr id="8" name="Text Placeholder 9"/>
          <p:cNvSpPr>
            <a:spLocks noGrp="1"/>
          </p:cNvSpPr>
          <p:nvPr>
            <p:ph type="body" sz="quarter" idx="10" hasCustomPrompt="1"/>
          </p:nvPr>
        </p:nvSpPr>
        <p:spPr>
          <a:xfrm>
            <a:off x="2993233" y="312322"/>
            <a:ext cx="3157538" cy="329803"/>
          </a:xfrm>
        </p:spPr>
        <p:txBody>
          <a:bodyPr>
            <a:normAutofit/>
          </a:bodyPr>
          <a:lstStyle>
            <a:lvl1pPr marL="0" indent="0" algn="ctr">
              <a:buNone/>
              <a:defRPr sz="1575" b="1">
                <a:ln w="12700">
                  <a:noFill/>
                </a:ln>
                <a:solidFill>
                  <a:schemeClr val="accent2"/>
                </a:solidFill>
                <a:latin typeface="+mj-lt"/>
              </a:defRPr>
            </a:lvl1pPr>
          </a:lstStyle>
          <a:p>
            <a:pPr lvl="0"/>
            <a:r>
              <a:rPr lang="en-US" dirty="0"/>
              <a:t>THIS IS A SLIDE TITLE</a:t>
            </a:r>
          </a:p>
        </p:txBody>
      </p:sp>
    </p:spTree>
    <p:extLst>
      <p:ext uri="{BB962C8B-B14F-4D97-AF65-F5344CB8AC3E}">
        <p14:creationId xmlns:p14="http://schemas.microsoft.com/office/powerpoint/2010/main" val="104849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rexa.info/paper/04587c10a7c92baa01948f71f2513d5928fe8e81" TargetMode="External"/><Relationship Id="rId3" Type="http://schemas.openxmlformats.org/officeDocument/2006/relationships/hyperlink" Target="https://www.kaggle.com/uciml/pima-indians-diabetes-database" TargetMode="External"/><Relationship Id="rId7" Type="http://schemas.openxmlformats.org/officeDocument/2006/relationships/hyperlink" Target="https://www.cdc.gov/chronicdisease/resources/publications/aag/pdf/2016/diabetes-aag.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eb.archive.org/web/20130826174444/http:/www.who.int/mediacentre/factsheets/fs312/en/" TargetMode="External"/><Relationship Id="rId5" Type="http://schemas.openxmlformats.org/officeDocument/2006/relationships/hyperlink" Target="http://www.who.int/diabetes/action_online/basics/en/index3.html" TargetMode="External"/><Relationship Id="rId4" Type="http://schemas.openxmlformats.org/officeDocument/2006/relationships/hyperlink" Target="http://www.biostathandbook.com/multiplelogistic.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143001" y="0"/>
            <a:ext cx="6866037" cy="5143500"/>
          </a:xfrm>
          <a:prstGeom prst="rect">
            <a:avLst/>
          </a:prstGeom>
          <a:gradFill flip="none" rotWithShape="1">
            <a:gsLst>
              <a:gs pos="0">
                <a:schemeClr val="bg1">
                  <a:lumMod val="65000"/>
                </a:schemeClr>
              </a:gs>
              <a:gs pos="50000">
                <a:schemeClr val="bg1">
                  <a:lumMod val="95000"/>
                </a:schemeClr>
              </a:gs>
              <a:gs pos="100000">
                <a:schemeClr val="bg1">
                  <a:lumMod val="75000"/>
                </a:schemeClr>
              </a:gs>
            </a:gsLst>
            <a:path path="circle">
              <a:fillToRect t="100000" r="100000"/>
            </a:path>
            <a:tileRect l="-100000" b="-100000"/>
          </a:gradFill>
          <a:ln>
            <a:noFill/>
          </a:ln>
        </p:spPr>
        <p:txBody>
          <a:bodyPr vert="horz" wrap="square" lIns="51434" tIns="25718" rIns="51434" bIns="25718" numCol="1" anchor="t" anchorCtr="0" compatLnSpc="1">
            <a:prstTxWarp prst="textNoShape">
              <a:avLst/>
            </a:prstTxWarp>
          </a:bodyPr>
          <a:lstStyle/>
          <a:p>
            <a:endParaRPr lang="en-US" sz="975" dirty="0"/>
          </a:p>
        </p:txBody>
      </p:sp>
      <p:grpSp>
        <p:nvGrpSpPr>
          <p:cNvPr id="70" name="Group 69"/>
          <p:cNvGrpSpPr/>
          <p:nvPr/>
        </p:nvGrpSpPr>
        <p:grpSpPr>
          <a:xfrm>
            <a:off x="1354664" y="532635"/>
            <a:ext cx="6361094" cy="3998176"/>
            <a:chOff x="282217" y="710177"/>
            <a:chExt cx="8481458" cy="5330901"/>
          </a:xfrm>
        </p:grpSpPr>
        <p:sp>
          <p:nvSpPr>
            <p:cNvPr id="73" name="Freeform 319"/>
            <p:cNvSpPr>
              <a:spLocks/>
            </p:cNvSpPr>
            <p:nvPr/>
          </p:nvSpPr>
          <p:spPr bwMode="auto">
            <a:xfrm>
              <a:off x="291181" y="1182635"/>
              <a:ext cx="4363712" cy="109823"/>
            </a:xfrm>
            <a:custGeom>
              <a:avLst/>
              <a:gdLst>
                <a:gd name="T0" fmla="*/ 1160 w 1192"/>
                <a:gd name="T1" fmla="*/ 64 h 64"/>
                <a:gd name="T2" fmla="*/ 32 w 1192"/>
                <a:gd name="T3" fmla="*/ 64 h 64"/>
                <a:gd name="T4" fmla="*/ 0 w 1192"/>
                <a:gd name="T5" fmla="*/ 32 h 64"/>
                <a:gd name="T6" fmla="*/ 0 w 1192"/>
                <a:gd name="T7" fmla="*/ 32 h 64"/>
                <a:gd name="T8" fmla="*/ 32 w 1192"/>
                <a:gd name="T9" fmla="*/ 0 h 64"/>
                <a:gd name="T10" fmla="*/ 1160 w 1192"/>
                <a:gd name="T11" fmla="*/ 0 h 64"/>
                <a:gd name="T12" fmla="*/ 1192 w 1192"/>
                <a:gd name="T13" fmla="*/ 32 h 64"/>
                <a:gd name="T14" fmla="*/ 1192 w 1192"/>
                <a:gd name="T15" fmla="*/ 32 h 64"/>
                <a:gd name="T16" fmla="*/ 1160 w 1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2" h="64">
                  <a:moveTo>
                    <a:pt x="1160" y="64"/>
                  </a:moveTo>
                  <a:cubicBezTo>
                    <a:pt x="32" y="64"/>
                    <a:pt x="32" y="64"/>
                    <a:pt x="32" y="64"/>
                  </a:cubicBezTo>
                  <a:cubicBezTo>
                    <a:pt x="14" y="64"/>
                    <a:pt x="0" y="50"/>
                    <a:pt x="0" y="32"/>
                  </a:cubicBezTo>
                  <a:cubicBezTo>
                    <a:pt x="0" y="32"/>
                    <a:pt x="0" y="32"/>
                    <a:pt x="0" y="32"/>
                  </a:cubicBezTo>
                  <a:cubicBezTo>
                    <a:pt x="0" y="14"/>
                    <a:pt x="14" y="0"/>
                    <a:pt x="32" y="0"/>
                  </a:cubicBezTo>
                  <a:cubicBezTo>
                    <a:pt x="1160" y="0"/>
                    <a:pt x="1160" y="0"/>
                    <a:pt x="1160" y="0"/>
                  </a:cubicBezTo>
                  <a:cubicBezTo>
                    <a:pt x="1178" y="0"/>
                    <a:pt x="1192" y="14"/>
                    <a:pt x="1192" y="32"/>
                  </a:cubicBezTo>
                  <a:cubicBezTo>
                    <a:pt x="1192" y="32"/>
                    <a:pt x="1192" y="32"/>
                    <a:pt x="1192" y="32"/>
                  </a:cubicBezTo>
                  <a:cubicBezTo>
                    <a:pt x="1192" y="50"/>
                    <a:pt x="1178" y="64"/>
                    <a:pt x="1160"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74" name="Freeform 320"/>
            <p:cNvSpPr>
              <a:spLocks/>
            </p:cNvSpPr>
            <p:nvPr/>
          </p:nvSpPr>
          <p:spPr bwMode="auto">
            <a:xfrm>
              <a:off x="4849831" y="1182635"/>
              <a:ext cx="3913844" cy="10982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75" name="Freeform 321"/>
            <p:cNvSpPr>
              <a:spLocks/>
            </p:cNvSpPr>
            <p:nvPr/>
          </p:nvSpPr>
          <p:spPr bwMode="auto">
            <a:xfrm>
              <a:off x="291181" y="1416919"/>
              <a:ext cx="2189351" cy="11714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76" name="Freeform 322"/>
            <p:cNvSpPr>
              <a:spLocks/>
            </p:cNvSpPr>
            <p:nvPr/>
          </p:nvSpPr>
          <p:spPr bwMode="auto">
            <a:xfrm>
              <a:off x="6739270" y="1416919"/>
              <a:ext cx="1529546" cy="11714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77" name="Freeform 323"/>
            <p:cNvSpPr>
              <a:spLocks/>
            </p:cNvSpPr>
            <p:nvPr/>
          </p:nvSpPr>
          <p:spPr bwMode="auto">
            <a:xfrm>
              <a:off x="2690470" y="1416919"/>
              <a:ext cx="3913844" cy="11714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78" name="Freeform 324"/>
            <p:cNvSpPr>
              <a:spLocks/>
            </p:cNvSpPr>
            <p:nvPr/>
          </p:nvSpPr>
          <p:spPr bwMode="auto">
            <a:xfrm>
              <a:off x="291181" y="1651204"/>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79" name="Freeform 325"/>
            <p:cNvSpPr>
              <a:spLocks/>
            </p:cNvSpPr>
            <p:nvPr/>
          </p:nvSpPr>
          <p:spPr bwMode="auto">
            <a:xfrm>
              <a:off x="3620195" y="1651204"/>
              <a:ext cx="5143479" cy="117143"/>
            </a:xfrm>
            <a:custGeom>
              <a:avLst/>
              <a:gdLst>
                <a:gd name="T0" fmla="*/ 1372 w 1404"/>
                <a:gd name="T1" fmla="*/ 64 h 64"/>
                <a:gd name="T2" fmla="*/ 32 w 1404"/>
                <a:gd name="T3" fmla="*/ 64 h 64"/>
                <a:gd name="T4" fmla="*/ 0 w 1404"/>
                <a:gd name="T5" fmla="*/ 32 h 64"/>
                <a:gd name="T6" fmla="*/ 0 w 1404"/>
                <a:gd name="T7" fmla="*/ 32 h 64"/>
                <a:gd name="T8" fmla="*/ 32 w 1404"/>
                <a:gd name="T9" fmla="*/ 0 h 64"/>
                <a:gd name="T10" fmla="*/ 1372 w 1404"/>
                <a:gd name="T11" fmla="*/ 0 h 64"/>
                <a:gd name="T12" fmla="*/ 1404 w 1404"/>
                <a:gd name="T13" fmla="*/ 32 h 64"/>
                <a:gd name="T14" fmla="*/ 1404 w 1404"/>
                <a:gd name="T15" fmla="*/ 32 h 64"/>
                <a:gd name="T16" fmla="*/ 1372 w 140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4" h="64">
                  <a:moveTo>
                    <a:pt x="1372" y="64"/>
                  </a:moveTo>
                  <a:cubicBezTo>
                    <a:pt x="32" y="64"/>
                    <a:pt x="32" y="64"/>
                    <a:pt x="32" y="64"/>
                  </a:cubicBezTo>
                  <a:cubicBezTo>
                    <a:pt x="14" y="64"/>
                    <a:pt x="0" y="50"/>
                    <a:pt x="0" y="32"/>
                  </a:cubicBezTo>
                  <a:cubicBezTo>
                    <a:pt x="0" y="32"/>
                    <a:pt x="0" y="32"/>
                    <a:pt x="0" y="32"/>
                  </a:cubicBezTo>
                  <a:cubicBezTo>
                    <a:pt x="0" y="14"/>
                    <a:pt x="14" y="0"/>
                    <a:pt x="32" y="0"/>
                  </a:cubicBezTo>
                  <a:cubicBezTo>
                    <a:pt x="1372" y="0"/>
                    <a:pt x="1372" y="0"/>
                    <a:pt x="1372" y="0"/>
                  </a:cubicBezTo>
                  <a:cubicBezTo>
                    <a:pt x="1390" y="0"/>
                    <a:pt x="1404" y="14"/>
                    <a:pt x="1404" y="32"/>
                  </a:cubicBezTo>
                  <a:cubicBezTo>
                    <a:pt x="1404" y="32"/>
                    <a:pt x="1404" y="32"/>
                    <a:pt x="1404" y="32"/>
                  </a:cubicBezTo>
                  <a:cubicBezTo>
                    <a:pt x="1404" y="50"/>
                    <a:pt x="1390" y="64"/>
                    <a:pt x="137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0" name="Freeform 326"/>
            <p:cNvSpPr>
              <a:spLocks/>
            </p:cNvSpPr>
            <p:nvPr/>
          </p:nvSpPr>
          <p:spPr bwMode="auto">
            <a:xfrm>
              <a:off x="291181" y="1892812"/>
              <a:ext cx="2189351" cy="10982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1" name="Freeform 327"/>
            <p:cNvSpPr>
              <a:spLocks/>
            </p:cNvSpPr>
            <p:nvPr/>
          </p:nvSpPr>
          <p:spPr bwMode="auto">
            <a:xfrm>
              <a:off x="6739270" y="1892812"/>
              <a:ext cx="1529546" cy="10982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2" name="Freeform 328"/>
            <p:cNvSpPr>
              <a:spLocks/>
            </p:cNvSpPr>
            <p:nvPr/>
          </p:nvSpPr>
          <p:spPr bwMode="auto">
            <a:xfrm>
              <a:off x="2690470" y="1892812"/>
              <a:ext cx="3913844" cy="10982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3" name="Freeform 329"/>
            <p:cNvSpPr>
              <a:spLocks/>
            </p:cNvSpPr>
            <p:nvPr/>
          </p:nvSpPr>
          <p:spPr bwMode="auto">
            <a:xfrm>
              <a:off x="291181" y="2134416"/>
              <a:ext cx="2999111" cy="109823"/>
            </a:xfrm>
            <a:custGeom>
              <a:avLst/>
              <a:gdLst>
                <a:gd name="T0" fmla="*/ 788 w 820"/>
                <a:gd name="T1" fmla="*/ 64 h 64"/>
                <a:gd name="T2" fmla="*/ 32 w 820"/>
                <a:gd name="T3" fmla="*/ 64 h 64"/>
                <a:gd name="T4" fmla="*/ 0 w 820"/>
                <a:gd name="T5" fmla="*/ 32 h 64"/>
                <a:gd name="T6" fmla="*/ 0 w 820"/>
                <a:gd name="T7" fmla="*/ 32 h 64"/>
                <a:gd name="T8" fmla="*/ 32 w 820"/>
                <a:gd name="T9" fmla="*/ 0 h 64"/>
                <a:gd name="T10" fmla="*/ 788 w 820"/>
                <a:gd name="T11" fmla="*/ 0 h 64"/>
                <a:gd name="T12" fmla="*/ 820 w 820"/>
                <a:gd name="T13" fmla="*/ 32 h 64"/>
                <a:gd name="T14" fmla="*/ 820 w 820"/>
                <a:gd name="T15" fmla="*/ 32 h 64"/>
                <a:gd name="T16" fmla="*/ 788 w 82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 h="64">
                  <a:moveTo>
                    <a:pt x="788" y="64"/>
                  </a:moveTo>
                  <a:cubicBezTo>
                    <a:pt x="32" y="64"/>
                    <a:pt x="32" y="64"/>
                    <a:pt x="32" y="64"/>
                  </a:cubicBezTo>
                  <a:cubicBezTo>
                    <a:pt x="14" y="64"/>
                    <a:pt x="0" y="50"/>
                    <a:pt x="0" y="32"/>
                  </a:cubicBezTo>
                  <a:cubicBezTo>
                    <a:pt x="0" y="32"/>
                    <a:pt x="0" y="32"/>
                    <a:pt x="0" y="32"/>
                  </a:cubicBezTo>
                  <a:cubicBezTo>
                    <a:pt x="0" y="14"/>
                    <a:pt x="14" y="0"/>
                    <a:pt x="32" y="0"/>
                  </a:cubicBezTo>
                  <a:cubicBezTo>
                    <a:pt x="788" y="0"/>
                    <a:pt x="788" y="0"/>
                    <a:pt x="788" y="0"/>
                  </a:cubicBezTo>
                  <a:cubicBezTo>
                    <a:pt x="805" y="0"/>
                    <a:pt x="820" y="14"/>
                    <a:pt x="820" y="32"/>
                  </a:cubicBezTo>
                  <a:cubicBezTo>
                    <a:pt x="820" y="32"/>
                    <a:pt x="820" y="32"/>
                    <a:pt x="820" y="32"/>
                  </a:cubicBezTo>
                  <a:cubicBezTo>
                    <a:pt x="820" y="50"/>
                    <a:pt x="805" y="64"/>
                    <a:pt x="78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4" name="Freeform 330"/>
            <p:cNvSpPr>
              <a:spLocks/>
            </p:cNvSpPr>
            <p:nvPr/>
          </p:nvSpPr>
          <p:spPr bwMode="auto">
            <a:xfrm>
              <a:off x="3545220" y="2134416"/>
              <a:ext cx="5218453" cy="109823"/>
            </a:xfrm>
            <a:custGeom>
              <a:avLst/>
              <a:gdLst>
                <a:gd name="T0" fmla="*/ 1392 w 1424"/>
                <a:gd name="T1" fmla="*/ 64 h 64"/>
                <a:gd name="T2" fmla="*/ 32 w 1424"/>
                <a:gd name="T3" fmla="*/ 64 h 64"/>
                <a:gd name="T4" fmla="*/ 0 w 1424"/>
                <a:gd name="T5" fmla="*/ 32 h 64"/>
                <a:gd name="T6" fmla="*/ 0 w 1424"/>
                <a:gd name="T7" fmla="*/ 32 h 64"/>
                <a:gd name="T8" fmla="*/ 32 w 1424"/>
                <a:gd name="T9" fmla="*/ 0 h 64"/>
                <a:gd name="T10" fmla="*/ 1392 w 1424"/>
                <a:gd name="T11" fmla="*/ 0 h 64"/>
                <a:gd name="T12" fmla="*/ 1424 w 1424"/>
                <a:gd name="T13" fmla="*/ 32 h 64"/>
                <a:gd name="T14" fmla="*/ 1424 w 1424"/>
                <a:gd name="T15" fmla="*/ 32 h 64"/>
                <a:gd name="T16" fmla="*/ 1392 w 14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64">
                  <a:moveTo>
                    <a:pt x="1392" y="64"/>
                  </a:moveTo>
                  <a:cubicBezTo>
                    <a:pt x="32" y="64"/>
                    <a:pt x="32" y="64"/>
                    <a:pt x="32" y="64"/>
                  </a:cubicBezTo>
                  <a:cubicBezTo>
                    <a:pt x="14" y="64"/>
                    <a:pt x="0" y="50"/>
                    <a:pt x="0" y="32"/>
                  </a:cubicBezTo>
                  <a:cubicBezTo>
                    <a:pt x="0" y="32"/>
                    <a:pt x="0" y="32"/>
                    <a:pt x="0" y="32"/>
                  </a:cubicBezTo>
                  <a:cubicBezTo>
                    <a:pt x="0" y="14"/>
                    <a:pt x="14" y="0"/>
                    <a:pt x="32" y="0"/>
                  </a:cubicBezTo>
                  <a:cubicBezTo>
                    <a:pt x="1392" y="0"/>
                    <a:pt x="1392" y="0"/>
                    <a:pt x="1392" y="0"/>
                  </a:cubicBezTo>
                  <a:cubicBezTo>
                    <a:pt x="1410" y="0"/>
                    <a:pt x="1424" y="14"/>
                    <a:pt x="1424" y="32"/>
                  </a:cubicBezTo>
                  <a:cubicBezTo>
                    <a:pt x="1424" y="32"/>
                    <a:pt x="1424" y="32"/>
                    <a:pt x="1424" y="32"/>
                  </a:cubicBezTo>
                  <a:cubicBezTo>
                    <a:pt x="1424" y="50"/>
                    <a:pt x="1410" y="64"/>
                    <a:pt x="13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5" name="Freeform 331"/>
            <p:cNvSpPr>
              <a:spLocks/>
            </p:cNvSpPr>
            <p:nvPr/>
          </p:nvSpPr>
          <p:spPr bwMode="auto">
            <a:xfrm>
              <a:off x="291181" y="2368700"/>
              <a:ext cx="2189351" cy="11714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6" name="Freeform 332"/>
            <p:cNvSpPr>
              <a:spLocks/>
            </p:cNvSpPr>
            <p:nvPr/>
          </p:nvSpPr>
          <p:spPr bwMode="auto">
            <a:xfrm>
              <a:off x="5359679" y="2368700"/>
              <a:ext cx="1529546" cy="11714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7" name="Freeform 333"/>
            <p:cNvSpPr>
              <a:spLocks/>
            </p:cNvSpPr>
            <p:nvPr/>
          </p:nvSpPr>
          <p:spPr bwMode="auto">
            <a:xfrm>
              <a:off x="2690470" y="2368700"/>
              <a:ext cx="2429279" cy="117143"/>
            </a:xfrm>
            <a:custGeom>
              <a:avLst/>
              <a:gdLst>
                <a:gd name="T0" fmla="*/ 632 w 664"/>
                <a:gd name="T1" fmla="*/ 64 h 64"/>
                <a:gd name="T2" fmla="*/ 32 w 664"/>
                <a:gd name="T3" fmla="*/ 64 h 64"/>
                <a:gd name="T4" fmla="*/ 0 w 664"/>
                <a:gd name="T5" fmla="*/ 32 h 64"/>
                <a:gd name="T6" fmla="*/ 0 w 664"/>
                <a:gd name="T7" fmla="*/ 32 h 64"/>
                <a:gd name="T8" fmla="*/ 32 w 664"/>
                <a:gd name="T9" fmla="*/ 0 h 64"/>
                <a:gd name="T10" fmla="*/ 632 w 664"/>
                <a:gd name="T11" fmla="*/ 0 h 64"/>
                <a:gd name="T12" fmla="*/ 664 w 664"/>
                <a:gd name="T13" fmla="*/ 32 h 64"/>
                <a:gd name="T14" fmla="*/ 664 w 664"/>
                <a:gd name="T15" fmla="*/ 32 h 64"/>
                <a:gd name="T16" fmla="*/ 632 w 66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64">
                  <a:moveTo>
                    <a:pt x="632" y="64"/>
                  </a:moveTo>
                  <a:cubicBezTo>
                    <a:pt x="32" y="64"/>
                    <a:pt x="32" y="64"/>
                    <a:pt x="32" y="64"/>
                  </a:cubicBezTo>
                  <a:cubicBezTo>
                    <a:pt x="14" y="64"/>
                    <a:pt x="0" y="50"/>
                    <a:pt x="0" y="32"/>
                  </a:cubicBezTo>
                  <a:cubicBezTo>
                    <a:pt x="0" y="32"/>
                    <a:pt x="0" y="32"/>
                    <a:pt x="0" y="32"/>
                  </a:cubicBezTo>
                  <a:cubicBezTo>
                    <a:pt x="0" y="14"/>
                    <a:pt x="14" y="0"/>
                    <a:pt x="32" y="0"/>
                  </a:cubicBezTo>
                  <a:cubicBezTo>
                    <a:pt x="632" y="0"/>
                    <a:pt x="632" y="0"/>
                    <a:pt x="632" y="0"/>
                  </a:cubicBezTo>
                  <a:cubicBezTo>
                    <a:pt x="650" y="0"/>
                    <a:pt x="664" y="14"/>
                    <a:pt x="664" y="32"/>
                  </a:cubicBezTo>
                  <a:cubicBezTo>
                    <a:pt x="664" y="32"/>
                    <a:pt x="664" y="32"/>
                    <a:pt x="664" y="32"/>
                  </a:cubicBezTo>
                  <a:cubicBezTo>
                    <a:pt x="664" y="50"/>
                    <a:pt x="650" y="64"/>
                    <a:pt x="63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8" name="Freeform 335"/>
            <p:cNvSpPr>
              <a:spLocks/>
            </p:cNvSpPr>
            <p:nvPr/>
          </p:nvSpPr>
          <p:spPr bwMode="auto">
            <a:xfrm>
              <a:off x="291181" y="2602984"/>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89" name="Freeform 336"/>
            <p:cNvSpPr>
              <a:spLocks/>
            </p:cNvSpPr>
            <p:nvPr/>
          </p:nvSpPr>
          <p:spPr bwMode="auto">
            <a:xfrm>
              <a:off x="3620195" y="2602984"/>
              <a:ext cx="4108782" cy="117143"/>
            </a:xfrm>
            <a:custGeom>
              <a:avLst/>
              <a:gdLst>
                <a:gd name="T0" fmla="*/ 1092 w 1124"/>
                <a:gd name="T1" fmla="*/ 64 h 64"/>
                <a:gd name="T2" fmla="*/ 32 w 1124"/>
                <a:gd name="T3" fmla="*/ 64 h 64"/>
                <a:gd name="T4" fmla="*/ 0 w 1124"/>
                <a:gd name="T5" fmla="*/ 32 h 64"/>
                <a:gd name="T6" fmla="*/ 0 w 1124"/>
                <a:gd name="T7" fmla="*/ 32 h 64"/>
                <a:gd name="T8" fmla="*/ 32 w 1124"/>
                <a:gd name="T9" fmla="*/ 0 h 64"/>
                <a:gd name="T10" fmla="*/ 1092 w 1124"/>
                <a:gd name="T11" fmla="*/ 0 h 64"/>
                <a:gd name="T12" fmla="*/ 1124 w 1124"/>
                <a:gd name="T13" fmla="*/ 32 h 64"/>
                <a:gd name="T14" fmla="*/ 1124 w 1124"/>
                <a:gd name="T15" fmla="*/ 32 h 64"/>
                <a:gd name="T16" fmla="*/ 1092 w 11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64">
                  <a:moveTo>
                    <a:pt x="1092" y="64"/>
                  </a:moveTo>
                  <a:cubicBezTo>
                    <a:pt x="32" y="64"/>
                    <a:pt x="32" y="64"/>
                    <a:pt x="32" y="64"/>
                  </a:cubicBezTo>
                  <a:cubicBezTo>
                    <a:pt x="14" y="64"/>
                    <a:pt x="0" y="50"/>
                    <a:pt x="0" y="32"/>
                  </a:cubicBezTo>
                  <a:cubicBezTo>
                    <a:pt x="0" y="32"/>
                    <a:pt x="0" y="32"/>
                    <a:pt x="0" y="32"/>
                  </a:cubicBezTo>
                  <a:cubicBezTo>
                    <a:pt x="0" y="14"/>
                    <a:pt x="14" y="0"/>
                    <a:pt x="32" y="0"/>
                  </a:cubicBezTo>
                  <a:cubicBezTo>
                    <a:pt x="1092" y="0"/>
                    <a:pt x="1092" y="0"/>
                    <a:pt x="1092" y="0"/>
                  </a:cubicBezTo>
                  <a:cubicBezTo>
                    <a:pt x="1110" y="0"/>
                    <a:pt x="1124" y="14"/>
                    <a:pt x="1124" y="32"/>
                  </a:cubicBezTo>
                  <a:cubicBezTo>
                    <a:pt x="1124" y="32"/>
                    <a:pt x="1124" y="32"/>
                    <a:pt x="1124" y="32"/>
                  </a:cubicBezTo>
                  <a:cubicBezTo>
                    <a:pt x="1124" y="50"/>
                    <a:pt x="1110" y="64"/>
                    <a:pt x="10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0" name="Freeform 337"/>
            <p:cNvSpPr>
              <a:spLocks/>
            </p:cNvSpPr>
            <p:nvPr/>
          </p:nvSpPr>
          <p:spPr bwMode="auto">
            <a:xfrm>
              <a:off x="291181" y="2844593"/>
              <a:ext cx="2189351" cy="10982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1" name="Freeform 339"/>
            <p:cNvSpPr>
              <a:spLocks/>
            </p:cNvSpPr>
            <p:nvPr/>
          </p:nvSpPr>
          <p:spPr bwMode="auto">
            <a:xfrm>
              <a:off x="291181" y="3086197"/>
              <a:ext cx="4363712" cy="109823"/>
            </a:xfrm>
            <a:custGeom>
              <a:avLst/>
              <a:gdLst>
                <a:gd name="T0" fmla="*/ 1160 w 1192"/>
                <a:gd name="T1" fmla="*/ 64 h 64"/>
                <a:gd name="T2" fmla="*/ 32 w 1192"/>
                <a:gd name="T3" fmla="*/ 64 h 64"/>
                <a:gd name="T4" fmla="*/ 0 w 1192"/>
                <a:gd name="T5" fmla="*/ 32 h 64"/>
                <a:gd name="T6" fmla="*/ 0 w 1192"/>
                <a:gd name="T7" fmla="*/ 32 h 64"/>
                <a:gd name="T8" fmla="*/ 32 w 1192"/>
                <a:gd name="T9" fmla="*/ 0 h 64"/>
                <a:gd name="T10" fmla="*/ 1160 w 1192"/>
                <a:gd name="T11" fmla="*/ 0 h 64"/>
                <a:gd name="T12" fmla="*/ 1192 w 1192"/>
                <a:gd name="T13" fmla="*/ 32 h 64"/>
                <a:gd name="T14" fmla="*/ 1192 w 1192"/>
                <a:gd name="T15" fmla="*/ 32 h 64"/>
                <a:gd name="T16" fmla="*/ 1160 w 1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2" h="64">
                  <a:moveTo>
                    <a:pt x="1160" y="64"/>
                  </a:moveTo>
                  <a:cubicBezTo>
                    <a:pt x="32" y="64"/>
                    <a:pt x="32" y="64"/>
                    <a:pt x="32" y="64"/>
                  </a:cubicBezTo>
                  <a:cubicBezTo>
                    <a:pt x="14" y="64"/>
                    <a:pt x="0" y="50"/>
                    <a:pt x="0" y="32"/>
                  </a:cubicBezTo>
                  <a:cubicBezTo>
                    <a:pt x="0" y="32"/>
                    <a:pt x="0" y="32"/>
                    <a:pt x="0" y="32"/>
                  </a:cubicBezTo>
                  <a:cubicBezTo>
                    <a:pt x="0" y="14"/>
                    <a:pt x="14" y="0"/>
                    <a:pt x="32" y="0"/>
                  </a:cubicBezTo>
                  <a:cubicBezTo>
                    <a:pt x="1160" y="0"/>
                    <a:pt x="1160" y="0"/>
                    <a:pt x="1160" y="0"/>
                  </a:cubicBezTo>
                  <a:cubicBezTo>
                    <a:pt x="1178" y="0"/>
                    <a:pt x="1192" y="14"/>
                    <a:pt x="1192" y="32"/>
                  </a:cubicBezTo>
                  <a:cubicBezTo>
                    <a:pt x="1192" y="32"/>
                    <a:pt x="1192" y="32"/>
                    <a:pt x="1192" y="32"/>
                  </a:cubicBezTo>
                  <a:cubicBezTo>
                    <a:pt x="1192" y="50"/>
                    <a:pt x="1178" y="64"/>
                    <a:pt x="1160"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2" name="Freeform 340"/>
            <p:cNvSpPr>
              <a:spLocks/>
            </p:cNvSpPr>
            <p:nvPr/>
          </p:nvSpPr>
          <p:spPr bwMode="auto">
            <a:xfrm>
              <a:off x="4849831" y="3086197"/>
              <a:ext cx="3913844" cy="10982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3" name="Freeform 341"/>
            <p:cNvSpPr>
              <a:spLocks/>
            </p:cNvSpPr>
            <p:nvPr/>
          </p:nvSpPr>
          <p:spPr bwMode="auto">
            <a:xfrm>
              <a:off x="291181" y="4982439"/>
              <a:ext cx="2999111" cy="109823"/>
            </a:xfrm>
            <a:custGeom>
              <a:avLst/>
              <a:gdLst>
                <a:gd name="T0" fmla="*/ 788 w 820"/>
                <a:gd name="T1" fmla="*/ 64 h 64"/>
                <a:gd name="T2" fmla="*/ 32 w 820"/>
                <a:gd name="T3" fmla="*/ 64 h 64"/>
                <a:gd name="T4" fmla="*/ 0 w 820"/>
                <a:gd name="T5" fmla="*/ 32 h 64"/>
                <a:gd name="T6" fmla="*/ 0 w 820"/>
                <a:gd name="T7" fmla="*/ 32 h 64"/>
                <a:gd name="T8" fmla="*/ 32 w 820"/>
                <a:gd name="T9" fmla="*/ 0 h 64"/>
                <a:gd name="T10" fmla="*/ 788 w 820"/>
                <a:gd name="T11" fmla="*/ 0 h 64"/>
                <a:gd name="T12" fmla="*/ 820 w 820"/>
                <a:gd name="T13" fmla="*/ 32 h 64"/>
                <a:gd name="T14" fmla="*/ 820 w 820"/>
                <a:gd name="T15" fmla="*/ 32 h 64"/>
                <a:gd name="T16" fmla="*/ 788 w 82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 h="64">
                  <a:moveTo>
                    <a:pt x="788" y="64"/>
                  </a:moveTo>
                  <a:cubicBezTo>
                    <a:pt x="32" y="64"/>
                    <a:pt x="32" y="64"/>
                    <a:pt x="32" y="64"/>
                  </a:cubicBezTo>
                  <a:cubicBezTo>
                    <a:pt x="14" y="64"/>
                    <a:pt x="0" y="50"/>
                    <a:pt x="0" y="32"/>
                  </a:cubicBezTo>
                  <a:cubicBezTo>
                    <a:pt x="0" y="32"/>
                    <a:pt x="0" y="32"/>
                    <a:pt x="0" y="32"/>
                  </a:cubicBezTo>
                  <a:cubicBezTo>
                    <a:pt x="0" y="14"/>
                    <a:pt x="14" y="0"/>
                    <a:pt x="32" y="0"/>
                  </a:cubicBezTo>
                  <a:cubicBezTo>
                    <a:pt x="788" y="0"/>
                    <a:pt x="788" y="0"/>
                    <a:pt x="788" y="0"/>
                  </a:cubicBezTo>
                  <a:cubicBezTo>
                    <a:pt x="805" y="0"/>
                    <a:pt x="820" y="14"/>
                    <a:pt x="820" y="32"/>
                  </a:cubicBezTo>
                  <a:cubicBezTo>
                    <a:pt x="820" y="32"/>
                    <a:pt x="820" y="32"/>
                    <a:pt x="820" y="32"/>
                  </a:cubicBezTo>
                  <a:cubicBezTo>
                    <a:pt x="820" y="50"/>
                    <a:pt x="805" y="64"/>
                    <a:pt x="78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4" name="Freeform 342"/>
            <p:cNvSpPr>
              <a:spLocks/>
            </p:cNvSpPr>
            <p:nvPr/>
          </p:nvSpPr>
          <p:spPr bwMode="auto">
            <a:xfrm>
              <a:off x="3545220" y="4982439"/>
              <a:ext cx="5218453" cy="109823"/>
            </a:xfrm>
            <a:custGeom>
              <a:avLst/>
              <a:gdLst>
                <a:gd name="T0" fmla="*/ 1392 w 1424"/>
                <a:gd name="T1" fmla="*/ 64 h 64"/>
                <a:gd name="T2" fmla="*/ 32 w 1424"/>
                <a:gd name="T3" fmla="*/ 64 h 64"/>
                <a:gd name="T4" fmla="*/ 0 w 1424"/>
                <a:gd name="T5" fmla="*/ 32 h 64"/>
                <a:gd name="T6" fmla="*/ 0 w 1424"/>
                <a:gd name="T7" fmla="*/ 32 h 64"/>
                <a:gd name="T8" fmla="*/ 32 w 1424"/>
                <a:gd name="T9" fmla="*/ 0 h 64"/>
                <a:gd name="T10" fmla="*/ 1392 w 1424"/>
                <a:gd name="T11" fmla="*/ 0 h 64"/>
                <a:gd name="T12" fmla="*/ 1424 w 1424"/>
                <a:gd name="T13" fmla="*/ 32 h 64"/>
                <a:gd name="T14" fmla="*/ 1424 w 1424"/>
                <a:gd name="T15" fmla="*/ 32 h 64"/>
                <a:gd name="T16" fmla="*/ 1392 w 14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64">
                  <a:moveTo>
                    <a:pt x="1392" y="64"/>
                  </a:moveTo>
                  <a:cubicBezTo>
                    <a:pt x="32" y="64"/>
                    <a:pt x="32" y="64"/>
                    <a:pt x="32" y="64"/>
                  </a:cubicBezTo>
                  <a:cubicBezTo>
                    <a:pt x="14" y="64"/>
                    <a:pt x="0" y="50"/>
                    <a:pt x="0" y="32"/>
                  </a:cubicBezTo>
                  <a:cubicBezTo>
                    <a:pt x="0" y="32"/>
                    <a:pt x="0" y="32"/>
                    <a:pt x="0" y="32"/>
                  </a:cubicBezTo>
                  <a:cubicBezTo>
                    <a:pt x="0" y="14"/>
                    <a:pt x="14" y="0"/>
                    <a:pt x="32" y="0"/>
                  </a:cubicBezTo>
                  <a:cubicBezTo>
                    <a:pt x="1392" y="0"/>
                    <a:pt x="1392" y="0"/>
                    <a:pt x="1392" y="0"/>
                  </a:cubicBezTo>
                  <a:cubicBezTo>
                    <a:pt x="1410" y="0"/>
                    <a:pt x="1424" y="14"/>
                    <a:pt x="1424" y="32"/>
                  </a:cubicBezTo>
                  <a:cubicBezTo>
                    <a:pt x="1424" y="32"/>
                    <a:pt x="1424" y="32"/>
                    <a:pt x="1424" y="32"/>
                  </a:cubicBezTo>
                  <a:cubicBezTo>
                    <a:pt x="1424" y="50"/>
                    <a:pt x="1410" y="64"/>
                    <a:pt x="13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5" name="Freeform 343"/>
            <p:cNvSpPr>
              <a:spLocks/>
            </p:cNvSpPr>
            <p:nvPr/>
          </p:nvSpPr>
          <p:spPr bwMode="auto">
            <a:xfrm>
              <a:off x="291181" y="5216724"/>
              <a:ext cx="2189351" cy="11714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6" name="Freeform 344"/>
            <p:cNvSpPr>
              <a:spLocks/>
            </p:cNvSpPr>
            <p:nvPr/>
          </p:nvSpPr>
          <p:spPr bwMode="auto">
            <a:xfrm>
              <a:off x="5359679" y="5216724"/>
              <a:ext cx="1529546" cy="11714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7" name="Freeform 345"/>
            <p:cNvSpPr>
              <a:spLocks/>
            </p:cNvSpPr>
            <p:nvPr/>
          </p:nvSpPr>
          <p:spPr bwMode="auto">
            <a:xfrm>
              <a:off x="2690470" y="5216724"/>
              <a:ext cx="2429279" cy="117143"/>
            </a:xfrm>
            <a:custGeom>
              <a:avLst/>
              <a:gdLst>
                <a:gd name="T0" fmla="*/ 632 w 664"/>
                <a:gd name="T1" fmla="*/ 64 h 64"/>
                <a:gd name="T2" fmla="*/ 32 w 664"/>
                <a:gd name="T3" fmla="*/ 64 h 64"/>
                <a:gd name="T4" fmla="*/ 0 w 664"/>
                <a:gd name="T5" fmla="*/ 32 h 64"/>
                <a:gd name="T6" fmla="*/ 0 w 664"/>
                <a:gd name="T7" fmla="*/ 32 h 64"/>
                <a:gd name="T8" fmla="*/ 32 w 664"/>
                <a:gd name="T9" fmla="*/ 0 h 64"/>
                <a:gd name="T10" fmla="*/ 632 w 664"/>
                <a:gd name="T11" fmla="*/ 0 h 64"/>
                <a:gd name="T12" fmla="*/ 664 w 664"/>
                <a:gd name="T13" fmla="*/ 32 h 64"/>
                <a:gd name="T14" fmla="*/ 664 w 664"/>
                <a:gd name="T15" fmla="*/ 32 h 64"/>
                <a:gd name="T16" fmla="*/ 632 w 66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64">
                  <a:moveTo>
                    <a:pt x="632" y="64"/>
                  </a:moveTo>
                  <a:cubicBezTo>
                    <a:pt x="32" y="64"/>
                    <a:pt x="32" y="64"/>
                    <a:pt x="32" y="64"/>
                  </a:cubicBezTo>
                  <a:cubicBezTo>
                    <a:pt x="14" y="64"/>
                    <a:pt x="0" y="50"/>
                    <a:pt x="0" y="32"/>
                  </a:cubicBezTo>
                  <a:cubicBezTo>
                    <a:pt x="0" y="32"/>
                    <a:pt x="0" y="32"/>
                    <a:pt x="0" y="32"/>
                  </a:cubicBezTo>
                  <a:cubicBezTo>
                    <a:pt x="0" y="14"/>
                    <a:pt x="14" y="0"/>
                    <a:pt x="32" y="0"/>
                  </a:cubicBezTo>
                  <a:cubicBezTo>
                    <a:pt x="632" y="0"/>
                    <a:pt x="632" y="0"/>
                    <a:pt x="632" y="0"/>
                  </a:cubicBezTo>
                  <a:cubicBezTo>
                    <a:pt x="650" y="0"/>
                    <a:pt x="664" y="14"/>
                    <a:pt x="664" y="32"/>
                  </a:cubicBezTo>
                  <a:cubicBezTo>
                    <a:pt x="664" y="32"/>
                    <a:pt x="664" y="32"/>
                    <a:pt x="664" y="32"/>
                  </a:cubicBezTo>
                  <a:cubicBezTo>
                    <a:pt x="664" y="50"/>
                    <a:pt x="650" y="64"/>
                    <a:pt x="63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8" name="Freeform 346"/>
            <p:cNvSpPr>
              <a:spLocks/>
            </p:cNvSpPr>
            <p:nvPr/>
          </p:nvSpPr>
          <p:spPr bwMode="auto">
            <a:xfrm>
              <a:off x="291181" y="5451008"/>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99" name="Freeform 347"/>
            <p:cNvSpPr>
              <a:spLocks/>
            </p:cNvSpPr>
            <p:nvPr/>
          </p:nvSpPr>
          <p:spPr bwMode="auto">
            <a:xfrm>
              <a:off x="3620195" y="5451008"/>
              <a:ext cx="4108782" cy="117143"/>
            </a:xfrm>
            <a:custGeom>
              <a:avLst/>
              <a:gdLst>
                <a:gd name="T0" fmla="*/ 1092 w 1124"/>
                <a:gd name="T1" fmla="*/ 64 h 64"/>
                <a:gd name="T2" fmla="*/ 32 w 1124"/>
                <a:gd name="T3" fmla="*/ 64 h 64"/>
                <a:gd name="T4" fmla="*/ 0 w 1124"/>
                <a:gd name="T5" fmla="*/ 32 h 64"/>
                <a:gd name="T6" fmla="*/ 0 w 1124"/>
                <a:gd name="T7" fmla="*/ 32 h 64"/>
                <a:gd name="T8" fmla="*/ 32 w 1124"/>
                <a:gd name="T9" fmla="*/ 0 h 64"/>
                <a:gd name="T10" fmla="*/ 1092 w 1124"/>
                <a:gd name="T11" fmla="*/ 0 h 64"/>
                <a:gd name="T12" fmla="*/ 1124 w 1124"/>
                <a:gd name="T13" fmla="*/ 32 h 64"/>
                <a:gd name="T14" fmla="*/ 1124 w 1124"/>
                <a:gd name="T15" fmla="*/ 32 h 64"/>
                <a:gd name="T16" fmla="*/ 1092 w 11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64">
                  <a:moveTo>
                    <a:pt x="1092" y="64"/>
                  </a:moveTo>
                  <a:cubicBezTo>
                    <a:pt x="32" y="64"/>
                    <a:pt x="32" y="64"/>
                    <a:pt x="32" y="64"/>
                  </a:cubicBezTo>
                  <a:cubicBezTo>
                    <a:pt x="14" y="64"/>
                    <a:pt x="0" y="50"/>
                    <a:pt x="0" y="32"/>
                  </a:cubicBezTo>
                  <a:cubicBezTo>
                    <a:pt x="0" y="32"/>
                    <a:pt x="0" y="32"/>
                    <a:pt x="0" y="32"/>
                  </a:cubicBezTo>
                  <a:cubicBezTo>
                    <a:pt x="0" y="14"/>
                    <a:pt x="14" y="0"/>
                    <a:pt x="32" y="0"/>
                  </a:cubicBezTo>
                  <a:cubicBezTo>
                    <a:pt x="1092" y="0"/>
                    <a:pt x="1092" y="0"/>
                    <a:pt x="1092" y="0"/>
                  </a:cubicBezTo>
                  <a:cubicBezTo>
                    <a:pt x="1110" y="0"/>
                    <a:pt x="1124" y="14"/>
                    <a:pt x="1124" y="32"/>
                  </a:cubicBezTo>
                  <a:cubicBezTo>
                    <a:pt x="1124" y="32"/>
                    <a:pt x="1124" y="32"/>
                    <a:pt x="1124" y="32"/>
                  </a:cubicBezTo>
                  <a:cubicBezTo>
                    <a:pt x="1124" y="50"/>
                    <a:pt x="1110" y="64"/>
                    <a:pt x="10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0" name="Freeform 348"/>
            <p:cNvSpPr>
              <a:spLocks/>
            </p:cNvSpPr>
            <p:nvPr/>
          </p:nvSpPr>
          <p:spPr bwMode="auto">
            <a:xfrm>
              <a:off x="291181" y="3320481"/>
              <a:ext cx="2189351" cy="11714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1" name="Freeform 349"/>
            <p:cNvSpPr>
              <a:spLocks/>
            </p:cNvSpPr>
            <p:nvPr/>
          </p:nvSpPr>
          <p:spPr bwMode="auto">
            <a:xfrm>
              <a:off x="6739270" y="3320481"/>
              <a:ext cx="1529546" cy="11714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2" name="Freeform 350"/>
            <p:cNvSpPr>
              <a:spLocks/>
            </p:cNvSpPr>
            <p:nvPr/>
          </p:nvSpPr>
          <p:spPr bwMode="auto">
            <a:xfrm>
              <a:off x="2690470" y="3320481"/>
              <a:ext cx="3913844" cy="11714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3" name="Freeform 351"/>
            <p:cNvSpPr>
              <a:spLocks/>
            </p:cNvSpPr>
            <p:nvPr/>
          </p:nvSpPr>
          <p:spPr bwMode="auto">
            <a:xfrm>
              <a:off x="291181" y="3554766"/>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4" name="Freeform 352"/>
            <p:cNvSpPr>
              <a:spLocks/>
            </p:cNvSpPr>
            <p:nvPr/>
          </p:nvSpPr>
          <p:spPr bwMode="auto">
            <a:xfrm>
              <a:off x="3620195" y="3554766"/>
              <a:ext cx="5143479" cy="117143"/>
            </a:xfrm>
            <a:custGeom>
              <a:avLst/>
              <a:gdLst>
                <a:gd name="T0" fmla="*/ 1372 w 1404"/>
                <a:gd name="T1" fmla="*/ 64 h 64"/>
                <a:gd name="T2" fmla="*/ 32 w 1404"/>
                <a:gd name="T3" fmla="*/ 64 h 64"/>
                <a:gd name="T4" fmla="*/ 0 w 1404"/>
                <a:gd name="T5" fmla="*/ 32 h 64"/>
                <a:gd name="T6" fmla="*/ 0 w 1404"/>
                <a:gd name="T7" fmla="*/ 32 h 64"/>
                <a:gd name="T8" fmla="*/ 32 w 1404"/>
                <a:gd name="T9" fmla="*/ 0 h 64"/>
                <a:gd name="T10" fmla="*/ 1372 w 1404"/>
                <a:gd name="T11" fmla="*/ 0 h 64"/>
                <a:gd name="T12" fmla="*/ 1404 w 1404"/>
                <a:gd name="T13" fmla="*/ 32 h 64"/>
                <a:gd name="T14" fmla="*/ 1404 w 1404"/>
                <a:gd name="T15" fmla="*/ 32 h 64"/>
                <a:gd name="T16" fmla="*/ 1372 w 140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4" h="64">
                  <a:moveTo>
                    <a:pt x="1372" y="64"/>
                  </a:moveTo>
                  <a:cubicBezTo>
                    <a:pt x="32" y="64"/>
                    <a:pt x="32" y="64"/>
                    <a:pt x="32" y="64"/>
                  </a:cubicBezTo>
                  <a:cubicBezTo>
                    <a:pt x="14" y="64"/>
                    <a:pt x="0" y="50"/>
                    <a:pt x="0" y="32"/>
                  </a:cubicBezTo>
                  <a:cubicBezTo>
                    <a:pt x="0" y="32"/>
                    <a:pt x="0" y="32"/>
                    <a:pt x="0" y="32"/>
                  </a:cubicBezTo>
                  <a:cubicBezTo>
                    <a:pt x="0" y="14"/>
                    <a:pt x="14" y="0"/>
                    <a:pt x="32" y="0"/>
                  </a:cubicBezTo>
                  <a:cubicBezTo>
                    <a:pt x="1372" y="0"/>
                    <a:pt x="1372" y="0"/>
                    <a:pt x="1372" y="0"/>
                  </a:cubicBezTo>
                  <a:cubicBezTo>
                    <a:pt x="1390" y="0"/>
                    <a:pt x="1404" y="14"/>
                    <a:pt x="1404" y="32"/>
                  </a:cubicBezTo>
                  <a:cubicBezTo>
                    <a:pt x="1404" y="32"/>
                    <a:pt x="1404" y="32"/>
                    <a:pt x="1404" y="32"/>
                  </a:cubicBezTo>
                  <a:cubicBezTo>
                    <a:pt x="1404" y="50"/>
                    <a:pt x="1390" y="64"/>
                    <a:pt x="137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5" name="Freeform 353"/>
            <p:cNvSpPr>
              <a:spLocks/>
            </p:cNvSpPr>
            <p:nvPr/>
          </p:nvSpPr>
          <p:spPr bwMode="auto">
            <a:xfrm>
              <a:off x="291181" y="3796374"/>
              <a:ext cx="2189351" cy="10982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6" name="Freeform 354"/>
            <p:cNvSpPr>
              <a:spLocks/>
            </p:cNvSpPr>
            <p:nvPr/>
          </p:nvSpPr>
          <p:spPr bwMode="auto">
            <a:xfrm>
              <a:off x="6739270" y="3796374"/>
              <a:ext cx="1529546" cy="10982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7" name="Freeform 355"/>
            <p:cNvSpPr>
              <a:spLocks/>
            </p:cNvSpPr>
            <p:nvPr/>
          </p:nvSpPr>
          <p:spPr bwMode="auto">
            <a:xfrm>
              <a:off x="2690470" y="3796374"/>
              <a:ext cx="3913844" cy="10982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8" name="Freeform 356"/>
            <p:cNvSpPr>
              <a:spLocks/>
            </p:cNvSpPr>
            <p:nvPr/>
          </p:nvSpPr>
          <p:spPr bwMode="auto">
            <a:xfrm>
              <a:off x="291181" y="4037978"/>
              <a:ext cx="2999111" cy="109823"/>
            </a:xfrm>
            <a:custGeom>
              <a:avLst/>
              <a:gdLst>
                <a:gd name="T0" fmla="*/ 788 w 820"/>
                <a:gd name="T1" fmla="*/ 64 h 64"/>
                <a:gd name="T2" fmla="*/ 32 w 820"/>
                <a:gd name="T3" fmla="*/ 64 h 64"/>
                <a:gd name="T4" fmla="*/ 0 w 820"/>
                <a:gd name="T5" fmla="*/ 32 h 64"/>
                <a:gd name="T6" fmla="*/ 0 w 820"/>
                <a:gd name="T7" fmla="*/ 32 h 64"/>
                <a:gd name="T8" fmla="*/ 32 w 820"/>
                <a:gd name="T9" fmla="*/ 0 h 64"/>
                <a:gd name="T10" fmla="*/ 788 w 820"/>
                <a:gd name="T11" fmla="*/ 0 h 64"/>
                <a:gd name="T12" fmla="*/ 820 w 820"/>
                <a:gd name="T13" fmla="*/ 32 h 64"/>
                <a:gd name="T14" fmla="*/ 820 w 820"/>
                <a:gd name="T15" fmla="*/ 32 h 64"/>
                <a:gd name="T16" fmla="*/ 788 w 82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 h="64">
                  <a:moveTo>
                    <a:pt x="788" y="64"/>
                  </a:moveTo>
                  <a:cubicBezTo>
                    <a:pt x="32" y="64"/>
                    <a:pt x="32" y="64"/>
                    <a:pt x="32" y="64"/>
                  </a:cubicBezTo>
                  <a:cubicBezTo>
                    <a:pt x="14" y="64"/>
                    <a:pt x="0" y="50"/>
                    <a:pt x="0" y="32"/>
                  </a:cubicBezTo>
                  <a:cubicBezTo>
                    <a:pt x="0" y="32"/>
                    <a:pt x="0" y="32"/>
                    <a:pt x="0" y="32"/>
                  </a:cubicBezTo>
                  <a:cubicBezTo>
                    <a:pt x="0" y="14"/>
                    <a:pt x="14" y="0"/>
                    <a:pt x="32" y="0"/>
                  </a:cubicBezTo>
                  <a:cubicBezTo>
                    <a:pt x="788" y="0"/>
                    <a:pt x="788" y="0"/>
                    <a:pt x="788" y="0"/>
                  </a:cubicBezTo>
                  <a:cubicBezTo>
                    <a:pt x="805" y="0"/>
                    <a:pt x="820" y="14"/>
                    <a:pt x="820" y="32"/>
                  </a:cubicBezTo>
                  <a:cubicBezTo>
                    <a:pt x="820" y="32"/>
                    <a:pt x="820" y="32"/>
                    <a:pt x="820" y="32"/>
                  </a:cubicBezTo>
                  <a:cubicBezTo>
                    <a:pt x="820" y="50"/>
                    <a:pt x="805" y="64"/>
                    <a:pt x="78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9" name="Freeform 357"/>
            <p:cNvSpPr>
              <a:spLocks/>
            </p:cNvSpPr>
            <p:nvPr/>
          </p:nvSpPr>
          <p:spPr bwMode="auto">
            <a:xfrm>
              <a:off x="3545220" y="4037978"/>
              <a:ext cx="5218453" cy="109823"/>
            </a:xfrm>
            <a:custGeom>
              <a:avLst/>
              <a:gdLst>
                <a:gd name="T0" fmla="*/ 1392 w 1424"/>
                <a:gd name="T1" fmla="*/ 64 h 64"/>
                <a:gd name="T2" fmla="*/ 32 w 1424"/>
                <a:gd name="T3" fmla="*/ 64 h 64"/>
                <a:gd name="T4" fmla="*/ 0 w 1424"/>
                <a:gd name="T5" fmla="*/ 32 h 64"/>
                <a:gd name="T6" fmla="*/ 0 w 1424"/>
                <a:gd name="T7" fmla="*/ 32 h 64"/>
                <a:gd name="T8" fmla="*/ 32 w 1424"/>
                <a:gd name="T9" fmla="*/ 0 h 64"/>
                <a:gd name="T10" fmla="*/ 1392 w 1424"/>
                <a:gd name="T11" fmla="*/ 0 h 64"/>
                <a:gd name="T12" fmla="*/ 1424 w 1424"/>
                <a:gd name="T13" fmla="*/ 32 h 64"/>
                <a:gd name="T14" fmla="*/ 1424 w 1424"/>
                <a:gd name="T15" fmla="*/ 32 h 64"/>
                <a:gd name="T16" fmla="*/ 1392 w 14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64">
                  <a:moveTo>
                    <a:pt x="1392" y="64"/>
                  </a:moveTo>
                  <a:cubicBezTo>
                    <a:pt x="32" y="64"/>
                    <a:pt x="32" y="64"/>
                    <a:pt x="32" y="64"/>
                  </a:cubicBezTo>
                  <a:cubicBezTo>
                    <a:pt x="14" y="64"/>
                    <a:pt x="0" y="50"/>
                    <a:pt x="0" y="32"/>
                  </a:cubicBezTo>
                  <a:cubicBezTo>
                    <a:pt x="0" y="32"/>
                    <a:pt x="0" y="32"/>
                    <a:pt x="0" y="32"/>
                  </a:cubicBezTo>
                  <a:cubicBezTo>
                    <a:pt x="0" y="14"/>
                    <a:pt x="14" y="0"/>
                    <a:pt x="32" y="0"/>
                  </a:cubicBezTo>
                  <a:cubicBezTo>
                    <a:pt x="1392" y="0"/>
                    <a:pt x="1392" y="0"/>
                    <a:pt x="1392" y="0"/>
                  </a:cubicBezTo>
                  <a:cubicBezTo>
                    <a:pt x="1410" y="0"/>
                    <a:pt x="1424" y="14"/>
                    <a:pt x="1424" y="32"/>
                  </a:cubicBezTo>
                  <a:cubicBezTo>
                    <a:pt x="1424" y="32"/>
                    <a:pt x="1424" y="32"/>
                    <a:pt x="1424" y="32"/>
                  </a:cubicBezTo>
                  <a:cubicBezTo>
                    <a:pt x="1424" y="50"/>
                    <a:pt x="1410" y="64"/>
                    <a:pt x="13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0" name="Freeform 358"/>
            <p:cNvSpPr>
              <a:spLocks/>
            </p:cNvSpPr>
            <p:nvPr/>
          </p:nvSpPr>
          <p:spPr bwMode="auto">
            <a:xfrm>
              <a:off x="291181" y="4272262"/>
              <a:ext cx="2189351" cy="11714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1" name="Freeform 359"/>
            <p:cNvSpPr>
              <a:spLocks/>
            </p:cNvSpPr>
            <p:nvPr/>
          </p:nvSpPr>
          <p:spPr bwMode="auto">
            <a:xfrm>
              <a:off x="5359679" y="4272262"/>
              <a:ext cx="1529546" cy="11714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2" name="Freeform 360"/>
            <p:cNvSpPr>
              <a:spLocks/>
            </p:cNvSpPr>
            <p:nvPr/>
          </p:nvSpPr>
          <p:spPr bwMode="auto">
            <a:xfrm>
              <a:off x="2690470" y="4272262"/>
              <a:ext cx="2429279" cy="117143"/>
            </a:xfrm>
            <a:custGeom>
              <a:avLst/>
              <a:gdLst>
                <a:gd name="T0" fmla="*/ 632 w 664"/>
                <a:gd name="T1" fmla="*/ 64 h 64"/>
                <a:gd name="T2" fmla="*/ 32 w 664"/>
                <a:gd name="T3" fmla="*/ 64 h 64"/>
                <a:gd name="T4" fmla="*/ 0 w 664"/>
                <a:gd name="T5" fmla="*/ 32 h 64"/>
                <a:gd name="T6" fmla="*/ 0 w 664"/>
                <a:gd name="T7" fmla="*/ 32 h 64"/>
                <a:gd name="T8" fmla="*/ 32 w 664"/>
                <a:gd name="T9" fmla="*/ 0 h 64"/>
                <a:gd name="T10" fmla="*/ 632 w 664"/>
                <a:gd name="T11" fmla="*/ 0 h 64"/>
                <a:gd name="T12" fmla="*/ 664 w 664"/>
                <a:gd name="T13" fmla="*/ 32 h 64"/>
                <a:gd name="T14" fmla="*/ 664 w 664"/>
                <a:gd name="T15" fmla="*/ 32 h 64"/>
                <a:gd name="T16" fmla="*/ 632 w 66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64">
                  <a:moveTo>
                    <a:pt x="632" y="64"/>
                  </a:moveTo>
                  <a:cubicBezTo>
                    <a:pt x="32" y="64"/>
                    <a:pt x="32" y="64"/>
                    <a:pt x="32" y="64"/>
                  </a:cubicBezTo>
                  <a:cubicBezTo>
                    <a:pt x="14" y="64"/>
                    <a:pt x="0" y="50"/>
                    <a:pt x="0" y="32"/>
                  </a:cubicBezTo>
                  <a:cubicBezTo>
                    <a:pt x="0" y="32"/>
                    <a:pt x="0" y="32"/>
                    <a:pt x="0" y="32"/>
                  </a:cubicBezTo>
                  <a:cubicBezTo>
                    <a:pt x="0" y="14"/>
                    <a:pt x="14" y="0"/>
                    <a:pt x="32" y="0"/>
                  </a:cubicBezTo>
                  <a:cubicBezTo>
                    <a:pt x="632" y="0"/>
                    <a:pt x="632" y="0"/>
                    <a:pt x="632" y="0"/>
                  </a:cubicBezTo>
                  <a:cubicBezTo>
                    <a:pt x="650" y="0"/>
                    <a:pt x="664" y="14"/>
                    <a:pt x="664" y="32"/>
                  </a:cubicBezTo>
                  <a:cubicBezTo>
                    <a:pt x="664" y="32"/>
                    <a:pt x="664" y="32"/>
                    <a:pt x="664" y="32"/>
                  </a:cubicBezTo>
                  <a:cubicBezTo>
                    <a:pt x="664" y="50"/>
                    <a:pt x="650" y="64"/>
                    <a:pt x="63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3" name="Freeform 361"/>
            <p:cNvSpPr>
              <a:spLocks/>
            </p:cNvSpPr>
            <p:nvPr/>
          </p:nvSpPr>
          <p:spPr bwMode="auto">
            <a:xfrm>
              <a:off x="4354980" y="4748155"/>
              <a:ext cx="3913844" cy="10982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solidFill>
                  <a:srgbClr val="FF0000"/>
                </a:solidFill>
              </a:endParaRPr>
            </a:p>
          </p:txBody>
        </p:sp>
        <p:sp>
          <p:nvSpPr>
            <p:cNvPr id="114" name="Freeform 362"/>
            <p:cNvSpPr>
              <a:spLocks/>
            </p:cNvSpPr>
            <p:nvPr/>
          </p:nvSpPr>
          <p:spPr bwMode="auto">
            <a:xfrm>
              <a:off x="291181" y="4506547"/>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5" name="Freeform 363"/>
            <p:cNvSpPr>
              <a:spLocks/>
            </p:cNvSpPr>
            <p:nvPr/>
          </p:nvSpPr>
          <p:spPr bwMode="auto">
            <a:xfrm>
              <a:off x="3620195" y="4506547"/>
              <a:ext cx="4108782" cy="117143"/>
            </a:xfrm>
            <a:custGeom>
              <a:avLst/>
              <a:gdLst>
                <a:gd name="T0" fmla="*/ 1092 w 1124"/>
                <a:gd name="T1" fmla="*/ 64 h 64"/>
                <a:gd name="T2" fmla="*/ 32 w 1124"/>
                <a:gd name="T3" fmla="*/ 64 h 64"/>
                <a:gd name="T4" fmla="*/ 0 w 1124"/>
                <a:gd name="T5" fmla="*/ 32 h 64"/>
                <a:gd name="T6" fmla="*/ 0 w 1124"/>
                <a:gd name="T7" fmla="*/ 32 h 64"/>
                <a:gd name="T8" fmla="*/ 32 w 1124"/>
                <a:gd name="T9" fmla="*/ 0 h 64"/>
                <a:gd name="T10" fmla="*/ 1092 w 1124"/>
                <a:gd name="T11" fmla="*/ 0 h 64"/>
                <a:gd name="T12" fmla="*/ 1124 w 1124"/>
                <a:gd name="T13" fmla="*/ 32 h 64"/>
                <a:gd name="T14" fmla="*/ 1124 w 1124"/>
                <a:gd name="T15" fmla="*/ 32 h 64"/>
                <a:gd name="T16" fmla="*/ 1092 w 11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64">
                  <a:moveTo>
                    <a:pt x="1092" y="64"/>
                  </a:moveTo>
                  <a:cubicBezTo>
                    <a:pt x="32" y="64"/>
                    <a:pt x="32" y="64"/>
                    <a:pt x="32" y="64"/>
                  </a:cubicBezTo>
                  <a:cubicBezTo>
                    <a:pt x="14" y="64"/>
                    <a:pt x="0" y="50"/>
                    <a:pt x="0" y="32"/>
                  </a:cubicBezTo>
                  <a:cubicBezTo>
                    <a:pt x="0" y="32"/>
                    <a:pt x="0" y="32"/>
                    <a:pt x="0" y="32"/>
                  </a:cubicBezTo>
                  <a:cubicBezTo>
                    <a:pt x="0" y="14"/>
                    <a:pt x="14" y="0"/>
                    <a:pt x="32" y="0"/>
                  </a:cubicBezTo>
                  <a:cubicBezTo>
                    <a:pt x="1092" y="0"/>
                    <a:pt x="1092" y="0"/>
                    <a:pt x="1092" y="0"/>
                  </a:cubicBezTo>
                  <a:cubicBezTo>
                    <a:pt x="1110" y="0"/>
                    <a:pt x="1124" y="14"/>
                    <a:pt x="1124" y="32"/>
                  </a:cubicBezTo>
                  <a:cubicBezTo>
                    <a:pt x="1124" y="32"/>
                    <a:pt x="1124" y="32"/>
                    <a:pt x="1124" y="32"/>
                  </a:cubicBezTo>
                  <a:cubicBezTo>
                    <a:pt x="1124" y="50"/>
                    <a:pt x="1110" y="64"/>
                    <a:pt x="10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6" name="Freeform 364"/>
            <p:cNvSpPr>
              <a:spLocks/>
            </p:cNvSpPr>
            <p:nvPr/>
          </p:nvSpPr>
          <p:spPr bwMode="auto">
            <a:xfrm>
              <a:off x="291181" y="4748155"/>
              <a:ext cx="2189351" cy="10982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7" name="Freeform 365"/>
            <p:cNvSpPr>
              <a:spLocks/>
            </p:cNvSpPr>
            <p:nvPr/>
          </p:nvSpPr>
          <p:spPr bwMode="auto">
            <a:xfrm>
              <a:off x="2630487" y="4748155"/>
              <a:ext cx="1529546" cy="10982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8" name="Freeform 343"/>
            <p:cNvSpPr>
              <a:spLocks/>
            </p:cNvSpPr>
            <p:nvPr/>
          </p:nvSpPr>
          <p:spPr bwMode="auto">
            <a:xfrm>
              <a:off x="297584" y="710177"/>
              <a:ext cx="2189351" cy="11714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9" name="Freeform 344"/>
            <p:cNvSpPr>
              <a:spLocks/>
            </p:cNvSpPr>
            <p:nvPr/>
          </p:nvSpPr>
          <p:spPr bwMode="auto">
            <a:xfrm>
              <a:off x="5366082" y="710177"/>
              <a:ext cx="1529546" cy="11714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0" name="Freeform 345"/>
            <p:cNvSpPr>
              <a:spLocks/>
            </p:cNvSpPr>
            <p:nvPr/>
          </p:nvSpPr>
          <p:spPr bwMode="auto">
            <a:xfrm>
              <a:off x="2696873" y="710177"/>
              <a:ext cx="2429279" cy="117143"/>
            </a:xfrm>
            <a:custGeom>
              <a:avLst/>
              <a:gdLst>
                <a:gd name="T0" fmla="*/ 632 w 664"/>
                <a:gd name="T1" fmla="*/ 64 h 64"/>
                <a:gd name="T2" fmla="*/ 32 w 664"/>
                <a:gd name="T3" fmla="*/ 64 h 64"/>
                <a:gd name="T4" fmla="*/ 0 w 664"/>
                <a:gd name="T5" fmla="*/ 32 h 64"/>
                <a:gd name="T6" fmla="*/ 0 w 664"/>
                <a:gd name="T7" fmla="*/ 32 h 64"/>
                <a:gd name="T8" fmla="*/ 32 w 664"/>
                <a:gd name="T9" fmla="*/ 0 h 64"/>
                <a:gd name="T10" fmla="*/ 632 w 664"/>
                <a:gd name="T11" fmla="*/ 0 h 64"/>
                <a:gd name="T12" fmla="*/ 664 w 664"/>
                <a:gd name="T13" fmla="*/ 32 h 64"/>
                <a:gd name="T14" fmla="*/ 664 w 664"/>
                <a:gd name="T15" fmla="*/ 32 h 64"/>
                <a:gd name="T16" fmla="*/ 632 w 66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64">
                  <a:moveTo>
                    <a:pt x="632" y="64"/>
                  </a:moveTo>
                  <a:cubicBezTo>
                    <a:pt x="32" y="64"/>
                    <a:pt x="32" y="64"/>
                    <a:pt x="32" y="64"/>
                  </a:cubicBezTo>
                  <a:cubicBezTo>
                    <a:pt x="14" y="64"/>
                    <a:pt x="0" y="50"/>
                    <a:pt x="0" y="32"/>
                  </a:cubicBezTo>
                  <a:cubicBezTo>
                    <a:pt x="0" y="32"/>
                    <a:pt x="0" y="32"/>
                    <a:pt x="0" y="32"/>
                  </a:cubicBezTo>
                  <a:cubicBezTo>
                    <a:pt x="0" y="14"/>
                    <a:pt x="14" y="0"/>
                    <a:pt x="32" y="0"/>
                  </a:cubicBezTo>
                  <a:cubicBezTo>
                    <a:pt x="632" y="0"/>
                    <a:pt x="632" y="0"/>
                    <a:pt x="632" y="0"/>
                  </a:cubicBezTo>
                  <a:cubicBezTo>
                    <a:pt x="650" y="0"/>
                    <a:pt x="664" y="14"/>
                    <a:pt x="664" y="32"/>
                  </a:cubicBezTo>
                  <a:cubicBezTo>
                    <a:pt x="664" y="32"/>
                    <a:pt x="664" y="32"/>
                    <a:pt x="664" y="32"/>
                  </a:cubicBezTo>
                  <a:cubicBezTo>
                    <a:pt x="664" y="50"/>
                    <a:pt x="650" y="64"/>
                    <a:pt x="63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1" name="Freeform 346"/>
            <p:cNvSpPr>
              <a:spLocks/>
            </p:cNvSpPr>
            <p:nvPr/>
          </p:nvSpPr>
          <p:spPr bwMode="auto">
            <a:xfrm>
              <a:off x="297584" y="944461"/>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2" name="Freeform 347"/>
            <p:cNvSpPr>
              <a:spLocks/>
            </p:cNvSpPr>
            <p:nvPr/>
          </p:nvSpPr>
          <p:spPr bwMode="auto">
            <a:xfrm>
              <a:off x="3626598" y="944461"/>
              <a:ext cx="4108782" cy="117143"/>
            </a:xfrm>
            <a:custGeom>
              <a:avLst/>
              <a:gdLst>
                <a:gd name="T0" fmla="*/ 1092 w 1124"/>
                <a:gd name="T1" fmla="*/ 64 h 64"/>
                <a:gd name="T2" fmla="*/ 32 w 1124"/>
                <a:gd name="T3" fmla="*/ 64 h 64"/>
                <a:gd name="T4" fmla="*/ 0 w 1124"/>
                <a:gd name="T5" fmla="*/ 32 h 64"/>
                <a:gd name="T6" fmla="*/ 0 w 1124"/>
                <a:gd name="T7" fmla="*/ 32 h 64"/>
                <a:gd name="T8" fmla="*/ 32 w 1124"/>
                <a:gd name="T9" fmla="*/ 0 h 64"/>
                <a:gd name="T10" fmla="*/ 1092 w 1124"/>
                <a:gd name="T11" fmla="*/ 0 h 64"/>
                <a:gd name="T12" fmla="*/ 1124 w 1124"/>
                <a:gd name="T13" fmla="*/ 32 h 64"/>
                <a:gd name="T14" fmla="*/ 1124 w 1124"/>
                <a:gd name="T15" fmla="*/ 32 h 64"/>
                <a:gd name="T16" fmla="*/ 1092 w 112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64">
                  <a:moveTo>
                    <a:pt x="1092" y="64"/>
                  </a:moveTo>
                  <a:cubicBezTo>
                    <a:pt x="32" y="64"/>
                    <a:pt x="32" y="64"/>
                    <a:pt x="32" y="64"/>
                  </a:cubicBezTo>
                  <a:cubicBezTo>
                    <a:pt x="14" y="64"/>
                    <a:pt x="0" y="50"/>
                    <a:pt x="0" y="32"/>
                  </a:cubicBezTo>
                  <a:cubicBezTo>
                    <a:pt x="0" y="32"/>
                    <a:pt x="0" y="32"/>
                    <a:pt x="0" y="32"/>
                  </a:cubicBezTo>
                  <a:cubicBezTo>
                    <a:pt x="0" y="14"/>
                    <a:pt x="14" y="0"/>
                    <a:pt x="32" y="0"/>
                  </a:cubicBezTo>
                  <a:cubicBezTo>
                    <a:pt x="1092" y="0"/>
                    <a:pt x="1092" y="0"/>
                    <a:pt x="1092" y="0"/>
                  </a:cubicBezTo>
                  <a:cubicBezTo>
                    <a:pt x="1110" y="0"/>
                    <a:pt x="1124" y="14"/>
                    <a:pt x="1124" y="32"/>
                  </a:cubicBezTo>
                  <a:cubicBezTo>
                    <a:pt x="1124" y="32"/>
                    <a:pt x="1124" y="32"/>
                    <a:pt x="1124" y="32"/>
                  </a:cubicBezTo>
                  <a:cubicBezTo>
                    <a:pt x="1124" y="50"/>
                    <a:pt x="1110" y="64"/>
                    <a:pt x="109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3" name="Freeform 351"/>
            <p:cNvSpPr>
              <a:spLocks/>
            </p:cNvSpPr>
            <p:nvPr/>
          </p:nvSpPr>
          <p:spPr bwMode="auto">
            <a:xfrm>
              <a:off x="282217" y="5689647"/>
              <a:ext cx="3149066" cy="117143"/>
            </a:xfrm>
            <a:custGeom>
              <a:avLst/>
              <a:gdLst>
                <a:gd name="T0" fmla="*/ 828 w 860"/>
                <a:gd name="T1" fmla="*/ 64 h 64"/>
                <a:gd name="T2" fmla="*/ 32 w 860"/>
                <a:gd name="T3" fmla="*/ 64 h 64"/>
                <a:gd name="T4" fmla="*/ 0 w 860"/>
                <a:gd name="T5" fmla="*/ 32 h 64"/>
                <a:gd name="T6" fmla="*/ 0 w 860"/>
                <a:gd name="T7" fmla="*/ 32 h 64"/>
                <a:gd name="T8" fmla="*/ 32 w 860"/>
                <a:gd name="T9" fmla="*/ 0 h 64"/>
                <a:gd name="T10" fmla="*/ 828 w 860"/>
                <a:gd name="T11" fmla="*/ 0 h 64"/>
                <a:gd name="T12" fmla="*/ 860 w 860"/>
                <a:gd name="T13" fmla="*/ 32 h 64"/>
                <a:gd name="T14" fmla="*/ 860 w 860"/>
                <a:gd name="T15" fmla="*/ 32 h 64"/>
                <a:gd name="T16" fmla="*/ 828 w 860"/>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0" h="64">
                  <a:moveTo>
                    <a:pt x="828" y="64"/>
                  </a:moveTo>
                  <a:cubicBezTo>
                    <a:pt x="32" y="64"/>
                    <a:pt x="32" y="64"/>
                    <a:pt x="32" y="64"/>
                  </a:cubicBezTo>
                  <a:cubicBezTo>
                    <a:pt x="14" y="64"/>
                    <a:pt x="0" y="50"/>
                    <a:pt x="0" y="32"/>
                  </a:cubicBezTo>
                  <a:cubicBezTo>
                    <a:pt x="0" y="32"/>
                    <a:pt x="0" y="32"/>
                    <a:pt x="0" y="32"/>
                  </a:cubicBezTo>
                  <a:cubicBezTo>
                    <a:pt x="0" y="14"/>
                    <a:pt x="14" y="0"/>
                    <a:pt x="32" y="0"/>
                  </a:cubicBezTo>
                  <a:cubicBezTo>
                    <a:pt x="828" y="0"/>
                    <a:pt x="828" y="0"/>
                    <a:pt x="828" y="0"/>
                  </a:cubicBezTo>
                  <a:cubicBezTo>
                    <a:pt x="846" y="0"/>
                    <a:pt x="860" y="14"/>
                    <a:pt x="860" y="32"/>
                  </a:cubicBezTo>
                  <a:cubicBezTo>
                    <a:pt x="860" y="32"/>
                    <a:pt x="860" y="32"/>
                    <a:pt x="860" y="32"/>
                  </a:cubicBezTo>
                  <a:cubicBezTo>
                    <a:pt x="860" y="50"/>
                    <a:pt x="846" y="64"/>
                    <a:pt x="828"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4" name="Freeform 352"/>
            <p:cNvSpPr>
              <a:spLocks/>
            </p:cNvSpPr>
            <p:nvPr/>
          </p:nvSpPr>
          <p:spPr bwMode="auto">
            <a:xfrm>
              <a:off x="3611231" y="5689647"/>
              <a:ext cx="5143479" cy="117143"/>
            </a:xfrm>
            <a:custGeom>
              <a:avLst/>
              <a:gdLst>
                <a:gd name="T0" fmla="*/ 1372 w 1404"/>
                <a:gd name="T1" fmla="*/ 64 h 64"/>
                <a:gd name="T2" fmla="*/ 32 w 1404"/>
                <a:gd name="T3" fmla="*/ 64 h 64"/>
                <a:gd name="T4" fmla="*/ 0 w 1404"/>
                <a:gd name="T5" fmla="*/ 32 h 64"/>
                <a:gd name="T6" fmla="*/ 0 w 1404"/>
                <a:gd name="T7" fmla="*/ 32 h 64"/>
                <a:gd name="T8" fmla="*/ 32 w 1404"/>
                <a:gd name="T9" fmla="*/ 0 h 64"/>
                <a:gd name="T10" fmla="*/ 1372 w 1404"/>
                <a:gd name="T11" fmla="*/ 0 h 64"/>
                <a:gd name="T12" fmla="*/ 1404 w 1404"/>
                <a:gd name="T13" fmla="*/ 32 h 64"/>
                <a:gd name="T14" fmla="*/ 1404 w 1404"/>
                <a:gd name="T15" fmla="*/ 32 h 64"/>
                <a:gd name="T16" fmla="*/ 1372 w 140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4" h="64">
                  <a:moveTo>
                    <a:pt x="1372" y="64"/>
                  </a:moveTo>
                  <a:cubicBezTo>
                    <a:pt x="32" y="64"/>
                    <a:pt x="32" y="64"/>
                    <a:pt x="32" y="64"/>
                  </a:cubicBezTo>
                  <a:cubicBezTo>
                    <a:pt x="14" y="64"/>
                    <a:pt x="0" y="50"/>
                    <a:pt x="0" y="32"/>
                  </a:cubicBezTo>
                  <a:cubicBezTo>
                    <a:pt x="0" y="32"/>
                    <a:pt x="0" y="32"/>
                    <a:pt x="0" y="32"/>
                  </a:cubicBezTo>
                  <a:cubicBezTo>
                    <a:pt x="0" y="14"/>
                    <a:pt x="14" y="0"/>
                    <a:pt x="32" y="0"/>
                  </a:cubicBezTo>
                  <a:cubicBezTo>
                    <a:pt x="1372" y="0"/>
                    <a:pt x="1372" y="0"/>
                    <a:pt x="1372" y="0"/>
                  </a:cubicBezTo>
                  <a:cubicBezTo>
                    <a:pt x="1390" y="0"/>
                    <a:pt x="1404" y="14"/>
                    <a:pt x="1404" y="32"/>
                  </a:cubicBezTo>
                  <a:cubicBezTo>
                    <a:pt x="1404" y="32"/>
                    <a:pt x="1404" y="32"/>
                    <a:pt x="1404" y="32"/>
                  </a:cubicBezTo>
                  <a:cubicBezTo>
                    <a:pt x="1404" y="50"/>
                    <a:pt x="1390" y="64"/>
                    <a:pt x="1372"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5" name="Freeform 353"/>
            <p:cNvSpPr>
              <a:spLocks/>
            </p:cNvSpPr>
            <p:nvPr/>
          </p:nvSpPr>
          <p:spPr bwMode="auto">
            <a:xfrm>
              <a:off x="282217" y="5931255"/>
              <a:ext cx="2189351" cy="109823"/>
            </a:xfrm>
            <a:custGeom>
              <a:avLst/>
              <a:gdLst>
                <a:gd name="T0" fmla="*/ 564 w 596"/>
                <a:gd name="T1" fmla="*/ 64 h 64"/>
                <a:gd name="T2" fmla="*/ 32 w 596"/>
                <a:gd name="T3" fmla="*/ 64 h 64"/>
                <a:gd name="T4" fmla="*/ 0 w 596"/>
                <a:gd name="T5" fmla="*/ 32 h 64"/>
                <a:gd name="T6" fmla="*/ 0 w 596"/>
                <a:gd name="T7" fmla="*/ 32 h 64"/>
                <a:gd name="T8" fmla="*/ 32 w 596"/>
                <a:gd name="T9" fmla="*/ 0 h 64"/>
                <a:gd name="T10" fmla="*/ 564 w 596"/>
                <a:gd name="T11" fmla="*/ 0 h 64"/>
                <a:gd name="T12" fmla="*/ 596 w 596"/>
                <a:gd name="T13" fmla="*/ 32 h 64"/>
                <a:gd name="T14" fmla="*/ 596 w 596"/>
                <a:gd name="T15" fmla="*/ 32 h 64"/>
                <a:gd name="T16" fmla="*/ 564 w 59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4">
                  <a:moveTo>
                    <a:pt x="564" y="64"/>
                  </a:moveTo>
                  <a:cubicBezTo>
                    <a:pt x="32" y="64"/>
                    <a:pt x="32" y="64"/>
                    <a:pt x="32" y="64"/>
                  </a:cubicBezTo>
                  <a:cubicBezTo>
                    <a:pt x="14" y="64"/>
                    <a:pt x="0" y="50"/>
                    <a:pt x="0" y="32"/>
                  </a:cubicBezTo>
                  <a:cubicBezTo>
                    <a:pt x="0" y="32"/>
                    <a:pt x="0" y="32"/>
                    <a:pt x="0" y="32"/>
                  </a:cubicBezTo>
                  <a:cubicBezTo>
                    <a:pt x="0" y="14"/>
                    <a:pt x="14" y="0"/>
                    <a:pt x="32" y="0"/>
                  </a:cubicBezTo>
                  <a:cubicBezTo>
                    <a:pt x="564" y="0"/>
                    <a:pt x="564" y="0"/>
                    <a:pt x="564" y="0"/>
                  </a:cubicBezTo>
                  <a:cubicBezTo>
                    <a:pt x="582" y="0"/>
                    <a:pt x="596" y="14"/>
                    <a:pt x="596" y="32"/>
                  </a:cubicBezTo>
                  <a:cubicBezTo>
                    <a:pt x="596" y="32"/>
                    <a:pt x="596" y="32"/>
                    <a:pt x="596" y="32"/>
                  </a:cubicBezTo>
                  <a:cubicBezTo>
                    <a:pt x="596" y="50"/>
                    <a:pt x="582" y="64"/>
                    <a:pt x="56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6" name="Freeform 354"/>
            <p:cNvSpPr>
              <a:spLocks/>
            </p:cNvSpPr>
            <p:nvPr/>
          </p:nvSpPr>
          <p:spPr bwMode="auto">
            <a:xfrm>
              <a:off x="6730306" y="5931255"/>
              <a:ext cx="1529546" cy="109823"/>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7" name="Freeform 355"/>
            <p:cNvSpPr>
              <a:spLocks/>
            </p:cNvSpPr>
            <p:nvPr/>
          </p:nvSpPr>
          <p:spPr bwMode="auto">
            <a:xfrm>
              <a:off x="2681506" y="5931255"/>
              <a:ext cx="3913844" cy="109823"/>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bg1">
                <a:lumMod val="95000"/>
              </a:schemeClr>
            </a:solidFill>
            <a:ln>
              <a:noFill/>
            </a:ln>
          </p:spPr>
          <p:txBody>
            <a:bodyPr vert="horz" wrap="square" lIns="51435" tIns="25718" rIns="51435" bIns="25718" numCol="1" anchor="t" anchorCtr="0" compatLnSpc="1">
              <a:prstTxWarp prst="textNoShape">
                <a:avLst/>
              </a:prstTxWarp>
            </a:bodyPr>
            <a:lstStyle/>
            <a:p>
              <a:endParaRPr lang="en-US" sz="975"/>
            </a:p>
          </p:txBody>
        </p:sp>
      </p:grpSp>
      <p:sp>
        <p:nvSpPr>
          <p:cNvPr id="38" name="Freeform 334"/>
          <p:cNvSpPr>
            <a:spLocks/>
          </p:cNvSpPr>
          <p:nvPr/>
        </p:nvSpPr>
        <p:spPr bwMode="auto">
          <a:xfrm>
            <a:off x="4409237" y="2133448"/>
            <a:ext cx="2935383" cy="82367"/>
          </a:xfrm>
          <a:custGeom>
            <a:avLst/>
            <a:gdLst>
              <a:gd name="T0" fmla="*/ 1036 w 1068"/>
              <a:gd name="T1" fmla="*/ 64 h 64"/>
              <a:gd name="T2" fmla="*/ 32 w 1068"/>
              <a:gd name="T3" fmla="*/ 64 h 64"/>
              <a:gd name="T4" fmla="*/ 0 w 1068"/>
              <a:gd name="T5" fmla="*/ 32 h 64"/>
              <a:gd name="T6" fmla="*/ 0 w 1068"/>
              <a:gd name="T7" fmla="*/ 32 h 64"/>
              <a:gd name="T8" fmla="*/ 32 w 1068"/>
              <a:gd name="T9" fmla="*/ 0 h 64"/>
              <a:gd name="T10" fmla="*/ 1036 w 1068"/>
              <a:gd name="T11" fmla="*/ 0 h 64"/>
              <a:gd name="T12" fmla="*/ 1068 w 1068"/>
              <a:gd name="T13" fmla="*/ 32 h 64"/>
              <a:gd name="T14" fmla="*/ 1068 w 1068"/>
              <a:gd name="T15" fmla="*/ 32 h 64"/>
              <a:gd name="T16" fmla="*/ 1036 w 1068"/>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64">
                <a:moveTo>
                  <a:pt x="1036" y="64"/>
                </a:moveTo>
                <a:cubicBezTo>
                  <a:pt x="32" y="64"/>
                  <a:pt x="32" y="64"/>
                  <a:pt x="32" y="64"/>
                </a:cubicBezTo>
                <a:cubicBezTo>
                  <a:pt x="14" y="64"/>
                  <a:pt x="0" y="50"/>
                  <a:pt x="0" y="32"/>
                </a:cubicBezTo>
                <a:cubicBezTo>
                  <a:pt x="0" y="32"/>
                  <a:pt x="0" y="32"/>
                  <a:pt x="0" y="32"/>
                </a:cubicBezTo>
                <a:cubicBezTo>
                  <a:pt x="0" y="14"/>
                  <a:pt x="14" y="0"/>
                  <a:pt x="32" y="0"/>
                </a:cubicBezTo>
                <a:cubicBezTo>
                  <a:pt x="1036" y="0"/>
                  <a:pt x="1036" y="0"/>
                  <a:pt x="1036" y="0"/>
                </a:cubicBezTo>
                <a:cubicBezTo>
                  <a:pt x="1054" y="0"/>
                  <a:pt x="1068" y="14"/>
                  <a:pt x="1068" y="32"/>
                </a:cubicBezTo>
                <a:cubicBezTo>
                  <a:pt x="1068" y="32"/>
                  <a:pt x="1068" y="32"/>
                  <a:pt x="1068" y="32"/>
                </a:cubicBezTo>
                <a:cubicBezTo>
                  <a:pt x="1068" y="50"/>
                  <a:pt x="1054" y="64"/>
                  <a:pt x="1036" y="64"/>
                </a:cubicBezTo>
                <a:close/>
              </a:path>
            </a:pathLst>
          </a:custGeom>
          <a:solidFill>
            <a:schemeClr val="tx1">
              <a:lumMod val="85000"/>
              <a:lumOff val="15000"/>
            </a:schemeClr>
          </a:solidFill>
          <a:ln>
            <a:noFill/>
          </a:ln>
        </p:spPr>
        <p:txBody>
          <a:bodyPr vert="horz" wrap="square" lIns="51434" tIns="25718" rIns="51434" bIns="25718" numCol="1" anchor="t" anchorCtr="0" compatLnSpc="1">
            <a:prstTxWarp prst="textNoShape">
              <a:avLst/>
            </a:prstTxWarp>
          </a:bodyPr>
          <a:lstStyle/>
          <a:p>
            <a:endParaRPr lang="en-US" sz="975"/>
          </a:p>
        </p:txBody>
      </p:sp>
      <p:sp>
        <p:nvSpPr>
          <p:cNvPr id="42" name="Freeform 338"/>
          <p:cNvSpPr>
            <a:spLocks/>
          </p:cNvSpPr>
          <p:nvPr/>
        </p:nvSpPr>
        <p:spPr bwMode="auto">
          <a:xfrm>
            <a:off x="3115867" y="2133448"/>
            <a:ext cx="1147160" cy="82367"/>
          </a:xfrm>
          <a:custGeom>
            <a:avLst/>
            <a:gdLst>
              <a:gd name="T0" fmla="*/ 384 w 416"/>
              <a:gd name="T1" fmla="*/ 64 h 64"/>
              <a:gd name="T2" fmla="*/ 32 w 416"/>
              <a:gd name="T3" fmla="*/ 64 h 64"/>
              <a:gd name="T4" fmla="*/ 0 w 416"/>
              <a:gd name="T5" fmla="*/ 32 h 64"/>
              <a:gd name="T6" fmla="*/ 0 w 416"/>
              <a:gd name="T7" fmla="*/ 32 h 64"/>
              <a:gd name="T8" fmla="*/ 32 w 416"/>
              <a:gd name="T9" fmla="*/ 0 h 64"/>
              <a:gd name="T10" fmla="*/ 384 w 416"/>
              <a:gd name="T11" fmla="*/ 0 h 64"/>
              <a:gd name="T12" fmla="*/ 416 w 416"/>
              <a:gd name="T13" fmla="*/ 32 h 64"/>
              <a:gd name="T14" fmla="*/ 416 w 416"/>
              <a:gd name="T15" fmla="*/ 32 h 64"/>
              <a:gd name="T16" fmla="*/ 384 w 416"/>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64">
                <a:moveTo>
                  <a:pt x="384" y="64"/>
                </a:moveTo>
                <a:cubicBezTo>
                  <a:pt x="32" y="64"/>
                  <a:pt x="32" y="64"/>
                  <a:pt x="32" y="64"/>
                </a:cubicBezTo>
                <a:cubicBezTo>
                  <a:pt x="14" y="64"/>
                  <a:pt x="0" y="50"/>
                  <a:pt x="0" y="32"/>
                </a:cubicBezTo>
                <a:cubicBezTo>
                  <a:pt x="0" y="32"/>
                  <a:pt x="0" y="32"/>
                  <a:pt x="0" y="32"/>
                </a:cubicBezTo>
                <a:cubicBezTo>
                  <a:pt x="0" y="14"/>
                  <a:pt x="14" y="0"/>
                  <a:pt x="32" y="0"/>
                </a:cubicBezTo>
                <a:cubicBezTo>
                  <a:pt x="384" y="0"/>
                  <a:pt x="384" y="0"/>
                  <a:pt x="384" y="0"/>
                </a:cubicBezTo>
                <a:cubicBezTo>
                  <a:pt x="402" y="0"/>
                  <a:pt x="416" y="14"/>
                  <a:pt x="416" y="32"/>
                </a:cubicBezTo>
                <a:cubicBezTo>
                  <a:pt x="416" y="32"/>
                  <a:pt x="416" y="32"/>
                  <a:pt x="416" y="32"/>
                </a:cubicBezTo>
                <a:cubicBezTo>
                  <a:pt x="416" y="50"/>
                  <a:pt x="402" y="64"/>
                  <a:pt x="384" y="64"/>
                </a:cubicBezTo>
                <a:close/>
              </a:path>
            </a:pathLst>
          </a:custGeom>
          <a:solidFill>
            <a:schemeClr val="accent2"/>
          </a:solidFill>
          <a:ln>
            <a:noFill/>
          </a:ln>
        </p:spPr>
        <p:txBody>
          <a:bodyPr vert="horz" wrap="square" lIns="51434" tIns="25718" rIns="51434" bIns="25718" numCol="1" anchor="t" anchorCtr="0" compatLnSpc="1">
            <a:prstTxWarp prst="textNoShape">
              <a:avLst/>
            </a:prstTxWarp>
          </a:bodyPr>
          <a:lstStyle/>
          <a:p>
            <a:endParaRPr lang="en-US" sz="975"/>
          </a:p>
        </p:txBody>
      </p:sp>
      <p:sp>
        <p:nvSpPr>
          <p:cNvPr id="22" name="TextBox 21"/>
          <p:cNvSpPr txBox="1"/>
          <p:nvPr/>
        </p:nvSpPr>
        <p:spPr>
          <a:xfrm>
            <a:off x="2965805" y="914091"/>
            <a:ext cx="4956878" cy="1169938"/>
          </a:xfrm>
          <a:prstGeom prst="rect">
            <a:avLst/>
          </a:prstGeom>
          <a:noFill/>
        </p:spPr>
        <p:txBody>
          <a:bodyPr wrap="square" lIns="68579" tIns="34289" rIns="68579" bIns="34289" rtlCol="0" anchor="ctr" anchorCtr="0">
            <a:noAutofit/>
          </a:bodyPr>
          <a:lstStyle/>
          <a:p>
            <a:r>
              <a:rPr lang="en" sz="2800" dirty="0"/>
              <a:t>Predictive Analysis of</a:t>
            </a:r>
          </a:p>
          <a:p>
            <a:endParaRPr lang="en" sz="2800" dirty="0"/>
          </a:p>
          <a:p>
            <a:r>
              <a:rPr lang="en" sz="4400" dirty="0">
                <a:solidFill>
                  <a:srgbClr val="FF0000"/>
                </a:solidFill>
              </a:rPr>
              <a:t>Dia</a:t>
            </a:r>
            <a:r>
              <a:rPr lang="en" sz="2800" dirty="0">
                <a:solidFill>
                  <a:srgbClr val="FF0000"/>
                </a:solidFill>
              </a:rPr>
              <a:t>betes</a:t>
            </a:r>
            <a:r>
              <a:rPr lang="en" sz="2800" dirty="0"/>
              <a:t> in Pima Indians</a:t>
            </a:r>
            <a:endParaRPr lang="en-US" b="1" dirty="0"/>
          </a:p>
        </p:txBody>
      </p:sp>
      <p:grpSp>
        <p:nvGrpSpPr>
          <p:cNvPr id="21" name="Group 20"/>
          <p:cNvGrpSpPr/>
          <p:nvPr/>
        </p:nvGrpSpPr>
        <p:grpSpPr>
          <a:xfrm rot="952260">
            <a:off x="964826" y="1045020"/>
            <a:ext cx="2658462" cy="4202140"/>
            <a:chOff x="4047002" y="2141592"/>
            <a:chExt cx="3124557" cy="4938880"/>
          </a:xfrm>
        </p:grpSpPr>
        <p:sp>
          <p:nvSpPr>
            <p:cNvPr id="8" name="Freeform 20"/>
            <p:cNvSpPr>
              <a:spLocks/>
            </p:cNvSpPr>
            <p:nvPr/>
          </p:nvSpPr>
          <p:spPr bwMode="auto">
            <a:xfrm>
              <a:off x="4047002" y="4668717"/>
              <a:ext cx="2441551" cy="2411755"/>
            </a:xfrm>
            <a:custGeom>
              <a:avLst/>
              <a:gdLst>
                <a:gd name="T0" fmla="*/ 671 w 987"/>
                <a:gd name="T1" fmla="*/ 609 h 925"/>
                <a:gd name="T2" fmla="*/ 464 w 987"/>
                <a:gd name="T3" fmla="*/ 925 h 925"/>
                <a:gd name="T4" fmla="*/ 0 w 987"/>
                <a:gd name="T5" fmla="*/ 925 h 925"/>
                <a:gd name="T6" fmla="*/ 394 w 987"/>
                <a:gd name="T7" fmla="*/ 359 h 925"/>
                <a:gd name="T8" fmla="*/ 394 w 987"/>
                <a:gd name="T9" fmla="*/ 171 h 925"/>
                <a:gd name="T10" fmla="*/ 438 w 987"/>
                <a:gd name="T11" fmla="*/ 65 h 925"/>
                <a:gd name="T12" fmla="*/ 612 w 987"/>
                <a:gd name="T13" fmla="*/ 128 h 925"/>
                <a:gd name="T14" fmla="*/ 628 w 987"/>
                <a:gd name="T15" fmla="*/ 151 h 925"/>
                <a:gd name="T16" fmla="*/ 804 w 987"/>
                <a:gd name="T17" fmla="*/ 0 h 925"/>
                <a:gd name="T18" fmla="*/ 875 w 987"/>
                <a:gd name="T19" fmla="*/ 120 h 925"/>
                <a:gd name="T20" fmla="*/ 940 w 987"/>
                <a:gd name="T21" fmla="*/ 308 h 925"/>
                <a:gd name="T22" fmla="*/ 987 w 987"/>
                <a:gd name="T23" fmla="*/ 443 h 925"/>
                <a:gd name="T24" fmla="*/ 866 w 987"/>
                <a:gd name="T25" fmla="*/ 528 h 925"/>
                <a:gd name="T26" fmla="*/ 783 w 987"/>
                <a:gd name="T27" fmla="*/ 593 h 925"/>
                <a:gd name="T28" fmla="*/ 671 w 987"/>
                <a:gd name="T29" fmla="*/ 609 h 925"/>
                <a:gd name="connsiteX0" fmla="*/ 6798 w 10000"/>
                <a:gd name="connsiteY0" fmla="*/ 6584 h 10000"/>
                <a:gd name="connsiteX1" fmla="*/ 4701 w 10000"/>
                <a:gd name="connsiteY1" fmla="*/ 10000 h 10000"/>
                <a:gd name="connsiteX2" fmla="*/ 0 w 10000"/>
                <a:gd name="connsiteY2" fmla="*/ 10000 h 10000"/>
                <a:gd name="connsiteX3" fmla="*/ 3992 w 10000"/>
                <a:gd name="connsiteY3" fmla="*/ 3881 h 10000"/>
                <a:gd name="connsiteX4" fmla="*/ 3992 w 10000"/>
                <a:gd name="connsiteY4" fmla="*/ 1849 h 10000"/>
                <a:gd name="connsiteX5" fmla="*/ 4438 w 10000"/>
                <a:gd name="connsiteY5" fmla="*/ 703 h 10000"/>
                <a:gd name="connsiteX6" fmla="*/ 6201 w 10000"/>
                <a:gd name="connsiteY6" fmla="*/ 1384 h 10000"/>
                <a:gd name="connsiteX7" fmla="*/ 6363 w 10000"/>
                <a:gd name="connsiteY7" fmla="*/ 1632 h 10000"/>
                <a:gd name="connsiteX8" fmla="*/ 8146 w 10000"/>
                <a:gd name="connsiteY8" fmla="*/ 0 h 10000"/>
                <a:gd name="connsiteX9" fmla="*/ 8865 w 10000"/>
                <a:gd name="connsiteY9" fmla="*/ 1297 h 10000"/>
                <a:gd name="connsiteX10" fmla="*/ 9524 w 10000"/>
                <a:gd name="connsiteY10" fmla="*/ 3330 h 10000"/>
                <a:gd name="connsiteX11" fmla="*/ 10000 w 10000"/>
                <a:gd name="connsiteY11" fmla="*/ 4789 h 10000"/>
                <a:gd name="connsiteX12" fmla="*/ 8774 w 10000"/>
                <a:gd name="connsiteY12" fmla="*/ 5708 h 10000"/>
                <a:gd name="connsiteX13" fmla="*/ 7933 w 10000"/>
                <a:gd name="connsiteY13" fmla="*/ 6411 h 10000"/>
                <a:gd name="connsiteX14" fmla="*/ 6798 w 10000"/>
                <a:gd name="connsiteY14" fmla="*/ 6584 h 10000"/>
                <a:gd name="connsiteX0" fmla="*/ 6798 w 10000"/>
                <a:gd name="connsiteY0" fmla="*/ 6584 h 10000"/>
                <a:gd name="connsiteX1" fmla="*/ 4701 w 10000"/>
                <a:gd name="connsiteY1" fmla="*/ 10000 h 10000"/>
                <a:gd name="connsiteX2" fmla="*/ 0 w 10000"/>
                <a:gd name="connsiteY2" fmla="*/ 10000 h 10000"/>
                <a:gd name="connsiteX3" fmla="*/ 3992 w 10000"/>
                <a:gd name="connsiteY3" fmla="*/ 3881 h 10000"/>
                <a:gd name="connsiteX4" fmla="*/ 3992 w 10000"/>
                <a:gd name="connsiteY4" fmla="*/ 1849 h 10000"/>
                <a:gd name="connsiteX5" fmla="*/ 4438 w 10000"/>
                <a:gd name="connsiteY5" fmla="*/ 703 h 10000"/>
                <a:gd name="connsiteX6" fmla="*/ 6201 w 10000"/>
                <a:gd name="connsiteY6" fmla="*/ 1384 h 10000"/>
                <a:gd name="connsiteX7" fmla="*/ 6363 w 10000"/>
                <a:gd name="connsiteY7" fmla="*/ 1632 h 10000"/>
                <a:gd name="connsiteX8" fmla="*/ 8146 w 10000"/>
                <a:gd name="connsiteY8" fmla="*/ 0 h 10000"/>
                <a:gd name="connsiteX9" fmla="*/ 8865 w 10000"/>
                <a:gd name="connsiteY9" fmla="*/ 1297 h 10000"/>
                <a:gd name="connsiteX10" fmla="*/ 9524 w 10000"/>
                <a:gd name="connsiteY10" fmla="*/ 3330 h 10000"/>
                <a:gd name="connsiteX11" fmla="*/ 10000 w 10000"/>
                <a:gd name="connsiteY11" fmla="*/ 4789 h 10000"/>
                <a:gd name="connsiteX12" fmla="*/ 8774 w 10000"/>
                <a:gd name="connsiteY12" fmla="*/ 5708 h 10000"/>
                <a:gd name="connsiteX13" fmla="*/ 7933 w 10000"/>
                <a:gd name="connsiteY13" fmla="*/ 6411 h 10000"/>
                <a:gd name="connsiteX14" fmla="*/ 6798 w 10000"/>
                <a:gd name="connsiteY14" fmla="*/ 6584 h 10000"/>
                <a:gd name="connsiteX0" fmla="*/ 6798 w 10000"/>
                <a:gd name="connsiteY0" fmla="*/ 6584 h 10000"/>
                <a:gd name="connsiteX1" fmla="*/ 4701 w 10000"/>
                <a:gd name="connsiteY1" fmla="*/ 10000 h 10000"/>
                <a:gd name="connsiteX2" fmla="*/ 0 w 10000"/>
                <a:gd name="connsiteY2" fmla="*/ 10000 h 10000"/>
                <a:gd name="connsiteX3" fmla="*/ 3992 w 10000"/>
                <a:gd name="connsiteY3" fmla="*/ 3881 h 10000"/>
                <a:gd name="connsiteX4" fmla="*/ 3992 w 10000"/>
                <a:gd name="connsiteY4" fmla="*/ 1849 h 10000"/>
                <a:gd name="connsiteX5" fmla="*/ 4438 w 10000"/>
                <a:gd name="connsiteY5" fmla="*/ 703 h 10000"/>
                <a:gd name="connsiteX6" fmla="*/ 6201 w 10000"/>
                <a:gd name="connsiteY6" fmla="*/ 1384 h 10000"/>
                <a:gd name="connsiteX7" fmla="*/ 6363 w 10000"/>
                <a:gd name="connsiteY7" fmla="*/ 1632 h 10000"/>
                <a:gd name="connsiteX8" fmla="*/ 8146 w 10000"/>
                <a:gd name="connsiteY8" fmla="*/ 0 h 10000"/>
                <a:gd name="connsiteX9" fmla="*/ 8865 w 10000"/>
                <a:gd name="connsiteY9" fmla="*/ 1297 h 10000"/>
                <a:gd name="connsiteX10" fmla="*/ 9524 w 10000"/>
                <a:gd name="connsiteY10" fmla="*/ 3330 h 10000"/>
                <a:gd name="connsiteX11" fmla="*/ 10000 w 10000"/>
                <a:gd name="connsiteY11" fmla="*/ 4789 h 10000"/>
                <a:gd name="connsiteX12" fmla="*/ 8774 w 10000"/>
                <a:gd name="connsiteY12" fmla="*/ 5708 h 10000"/>
                <a:gd name="connsiteX13" fmla="*/ 7933 w 10000"/>
                <a:gd name="connsiteY13" fmla="*/ 6411 h 10000"/>
                <a:gd name="connsiteX14" fmla="*/ 6798 w 10000"/>
                <a:gd name="connsiteY14" fmla="*/ 6584 h 10000"/>
                <a:gd name="connsiteX0" fmla="*/ 6798 w 10000"/>
                <a:gd name="connsiteY0" fmla="*/ 6584 h 10937"/>
                <a:gd name="connsiteX1" fmla="*/ 4060 w 10000"/>
                <a:gd name="connsiteY1" fmla="*/ 10937 h 10937"/>
                <a:gd name="connsiteX2" fmla="*/ 0 w 10000"/>
                <a:gd name="connsiteY2" fmla="*/ 10000 h 10937"/>
                <a:gd name="connsiteX3" fmla="*/ 3992 w 10000"/>
                <a:gd name="connsiteY3" fmla="*/ 3881 h 10937"/>
                <a:gd name="connsiteX4" fmla="*/ 3992 w 10000"/>
                <a:gd name="connsiteY4" fmla="*/ 1849 h 10937"/>
                <a:gd name="connsiteX5" fmla="*/ 4438 w 10000"/>
                <a:gd name="connsiteY5" fmla="*/ 703 h 10937"/>
                <a:gd name="connsiteX6" fmla="*/ 6201 w 10000"/>
                <a:gd name="connsiteY6" fmla="*/ 1384 h 10937"/>
                <a:gd name="connsiteX7" fmla="*/ 6363 w 10000"/>
                <a:gd name="connsiteY7" fmla="*/ 1632 h 10937"/>
                <a:gd name="connsiteX8" fmla="*/ 8146 w 10000"/>
                <a:gd name="connsiteY8" fmla="*/ 0 h 10937"/>
                <a:gd name="connsiteX9" fmla="*/ 8865 w 10000"/>
                <a:gd name="connsiteY9" fmla="*/ 1297 h 10937"/>
                <a:gd name="connsiteX10" fmla="*/ 9524 w 10000"/>
                <a:gd name="connsiteY10" fmla="*/ 3330 h 10937"/>
                <a:gd name="connsiteX11" fmla="*/ 10000 w 10000"/>
                <a:gd name="connsiteY11" fmla="*/ 4789 h 10937"/>
                <a:gd name="connsiteX12" fmla="*/ 8774 w 10000"/>
                <a:gd name="connsiteY12" fmla="*/ 5708 h 10937"/>
                <a:gd name="connsiteX13" fmla="*/ 7933 w 10000"/>
                <a:gd name="connsiteY13" fmla="*/ 6411 h 10937"/>
                <a:gd name="connsiteX14" fmla="*/ 6798 w 10000"/>
                <a:gd name="connsiteY14" fmla="*/ 6584 h 10937"/>
                <a:gd name="connsiteX0" fmla="*/ 7181 w 10383"/>
                <a:gd name="connsiteY0" fmla="*/ 6584 h 10937"/>
                <a:gd name="connsiteX1" fmla="*/ 4443 w 10383"/>
                <a:gd name="connsiteY1" fmla="*/ 10937 h 10937"/>
                <a:gd name="connsiteX2" fmla="*/ 0 w 10383"/>
                <a:gd name="connsiteY2" fmla="*/ 10651 h 10937"/>
                <a:gd name="connsiteX3" fmla="*/ 4375 w 10383"/>
                <a:gd name="connsiteY3" fmla="*/ 3881 h 10937"/>
                <a:gd name="connsiteX4" fmla="*/ 4375 w 10383"/>
                <a:gd name="connsiteY4" fmla="*/ 1849 h 10937"/>
                <a:gd name="connsiteX5" fmla="*/ 4821 w 10383"/>
                <a:gd name="connsiteY5" fmla="*/ 703 h 10937"/>
                <a:gd name="connsiteX6" fmla="*/ 6584 w 10383"/>
                <a:gd name="connsiteY6" fmla="*/ 1384 h 10937"/>
                <a:gd name="connsiteX7" fmla="*/ 6746 w 10383"/>
                <a:gd name="connsiteY7" fmla="*/ 1632 h 10937"/>
                <a:gd name="connsiteX8" fmla="*/ 8529 w 10383"/>
                <a:gd name="connsiteY8" fmla="*/ 0 h 10937"/>
                <a:gd name="connsiteX9" fmla="*/ 9248 w 10383"/>
                <a:gd name="connsiteY9" fmla="*/ 1297 h 10937"/>
                <a:gd name="connsiteX10" fmla="*/ 9907 w 10383"/>
                <a:gd name="connsiteY10" fmla="*/ 3330 h 10937"/>
                <a:gd name="connsiteX11" fmla="*/ 10383 w 10383"/>
                <a:gd name="connsiteY11" fmla="*/ 4789 h 10937"/>
                <a:gd name="connsiteX12" fmla="*/ 9157 w 10383"/>
                <a:gd name="connsiteY12" fmla="*/ 5708 h 10937"/>
                <a:gd name="connsiteX13" fmla="*/ 8316 w 10383"/>
                <a:gd name="connsiteY13" fmla="*/ 6411 h 10937"/>
                <a:gd name="connsiteX14" fmla="*/ 7181 w 10383"/>
                <a:gd name="connsiteY14" fmla="*/ 6584 h 1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83" h="10937">
                  <a:moveTo>
                    <a:pt x="7181" y="6584"/>
                  </a:moveTo>
                  <a:lnTo>
                    <a:pt x="4443" y="10937"/>
                  </a:lnTo>
                  <a:lnTo>
                    <a:pt x="0" y="10651"/>
                  </a:lnTo>
                  <a:lnTo>
                    <a:pt x="4375" y="3881"/>
                  </a:lnTo>
                  <a:lnTo>
                    <a:pt x="4375" y="1849"/>
                  </a:lnTo>
                  <a:cubicBezTo>
                    <a:pt x="4375" y="1416"/>
                    <a:pt x="4537" y="1005"/>
                    <a:pt x="4821" y="703"/>
                  </a:cubicBezTo>
                  <a:lnTo>
                    <a:pt x="6584" y="1384"/>
                  </a:lnTo>
                  <a:cubicBezTo>
                    <a:pt x="6472" y="1503"/>
                    <a:pt x="6594" y="1697"/>
                    <a:pt x="6746" y="1632"/>
                  </a:cubicBezTo>
                  <a:lnTo>
                    <a:pt x="8529" y="0"/>
                  </a:lnTo>
                  <a:lnTo>
                    <a:pt x="9248" y="1297"/>
                  </a:lnTo>
                  <a:lnTo>
                    <a:pt x="9907" y="3330"/>
                  </a:lnTo>
                  <a:lnTo>
                    <a:pt x="10383" y="4789"/>
                  </a:lnTo>
                  <a:lnTo>
                    <a:pt x="9157" y="5708"/>
                  </a:lnTo>
                  <a:lnTo>
                    <a:pt x="8316" y="6411"/>
                  </a:lnTo>
                  <a:cubicBezTo>
                    <a:pt x="8012" y="6735"/>
                    <a:pt x="7465" y="6703"/>
                    <a:pt x="7181" y="6584"/>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975" dirty="0"/>
            </a:p>
          </p:txBody>
        </p:sp>
        <p:sp>
          <p:nvSpPr>
            <p:cNvPr id="9" name="Freeform 21"/>
            <p:cNvSpPr>
              <a:spLocks noEditPoints="1"/>
            </p:cNvSpPr>
            <p:nvPr/>
          </p:nvSpPr>
          <p:spPr bwMode="auto">
            <a:xfrm>
              <a:off x="4859099" y="2141592"/>
              <a:ext cx="2312460" cy="4390752"/>
            </a:xfrm>
            <a:custGeom>
              <a:avLst/>
              <a:gdLst>
                <a:gd name="T0" fmla="*/ 970 w 970"/>
                <a:gd name="T1" fmla="*/ 485 h 1842"/>
                <a:gd name="T2" fmla="*/ 485 w 970"/>
                <a:gd name="T3" fmla="*/ 0 h 1842"/>
                <a:gd name="T4" fmla="*/ 0 w 970"/>
                <a:gd name="T5" fmla="*/ 485 h 1842"/>
                <a:gd name="T6" fmla="*/ 363 w 970"/>
                <a:gd name="T7" fmla="*/ 954 h 1842"/>
                <a:gd name="T8" fmla="*/ 353 w 970"/>
                <a:gd name="T9" fmla="*/ 1005 h 1842"/>
                <a:gd name="T10" fmla="*/ 353 w 970"/>
                <a:gd name="T11" fmla="*/ 1710 h 1842"/>
                <a:gd name="T12" fmla="*/ 485 w 970"/>
                <a:gd name="T13" fmla="*/ 1842 h 1842"/>
                <a:gd name="T14" fmla="*/ 617 w 970"/>
                <a:gd name="T15" fmla="*/ 1710 h 1842"/>
                <a:gd name="T16" fmla="*/ 617 w 970"/>
                <a:gd name="T17" fmla="*/ 1005 h 1842"/>
                <a:gd name="T18" fmla="*/ 607 w 970"/>
                <a:gd name="T19" fmla="*/ 954 h 1842"/>
                <a:gd name="T20" fmla="*/ 970 w 970"/>
                <a:gd name="T21" fmla="*/ 485 h 1842"/>
                <a:gd name="T22" fmla="*/ 485 w 970"/>
                <a:gd name="T23" fmla="*/ 900 h 1842"/>
                <a:gd name="T24" fmla="*/ 70 w 970"/>
                <a:gd name="T25" fmla="*/ 485 h 1842"/>
                <a:gd name="T26" fmla="*/ 485 w 970"/>
                <a:gd name="T27" fmla="*/ 70 h 1842"/>
                <a:gd name="T28" fmla="*/ 900 w 970"/>
                <a:gd name="T29" fmla="*/ 485 h 1842"/>
                <a:gd name="T30" fmla="*/ 485 w 970"/>
                <a:gd name="T31" fmla="*/ 90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1842">
                  <a:moveTo>
                    <a:pt x="970" y="485"/>
                  </a:moveTo>
                  <a:cubicBezTo>
                    <a:pt x="970" y="217"/>
                    <a:pt x="753" y="0"/>
                    <a:pt x="485" y="0"/>
                  </a:cubicBezTo>
                  <a:cubicBezTo>
                    <a:pt x="217" y="0"/>
                    <a:pt x="0" y="217"/>
                    <a:pt x="0" y="485"/>
                  </a:cubicBezTo>
                  <a:cubicBezTo>
                    <a:pt x="0" y="710"/>
                    <a:pt x="154" y="900"/>
                    <a:pt x="363" y="954"/>
                  </a:cubicBezTo>
                  <a:cubicBezTo>
                    <a:pt x="356" y="970"/>
                    <a:pt x="353" y="987"/>
                    <a:pt x="353" y="1005"/>
                  </a:cubicBezTo>
                  <a:cubicBezTo>
                    <a:pt x="353" y="1710"/>
                    <a:pt x="353" y="1710"/>
                    <a:pt x="353" y="1710"/>
                  </a:cubicBezTo>
                  <a:cubicBezTo>
                    <a:pt x="353" y="1783"/>
                    <a:pt x="412" y="1842"/>
                    <a:pt x="485" y="1842"/>
                  </a:cubicBezTo>
                  <a:cubicBezTo>
                    <a:pt x="558" y="1842"/>
                    <a:pt x="617" y="1783"/>
                    <a:pt x="617" y="1710"/>
                  </a:cubicBezTo>
                  <a:cubicBezTo>
                    <a:pt x="617" y="1005"/>
                    <a:pt x="617" y="1005"/>
                    <a:pt x="617" y="1005"/>
                  </a:cubicBezTo>
                  <a:cubicBezTo>
                    <a:pt x="617" y="987"/>
                    <a:pt x="614" y="970"/>
                    <a:pt x="607" y="954"/>
                  </a:cubicBezTo>
                  <a:cubicBezTo>
                    <a:pt x="816" y="900"/>
                    <a:pt x="970" y="710"/>
                    <a:pt x="970" y="485"/>
                  </a:cubicBezTo>
                  <a:close/>
                  <a:moveTo>
                    <a:pt x="485" y="900"/>
                  </a:moveTo>
                  <a:cubicBezTo>
                    <a:pt x="256" y="900"/>
                    <a:pt x="70" y="714"/>
                    <a:pt x="70" y="485"/>
                  </a:cubicBezTo>
                  <a:cubicBezTo>
                    <a:pt x="70" y="256"/>
                    <a:pt x="256" y="70"/>
                    <a:pt x="485" y="70"/>
                  </a:cubicBezTo>
                  <a:cubicBezTo>
                    <a:pt x="714" y="70"/>
                    <a:pt x="900" y="256"/>
                    <a:pt x="900" y="485"/>
                  </a:cubicBezTo>
                  <a:cubicBezTo>
                    <a:pt x="900" y="714"/>
                    <a:pt x="714" y="900"/>
                    <a:pt x="485" y="900"/>
                  </a:cubicBezTo>
                  <a:close/>
                </a:path>
              </a:pathLst>
            </a:custGeom>
            <a:solidFill>
              <a:schemeClr val="tx2">
                <a:lumMod val="50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0" name="Freeform 22"/>
            <p:cNvSpPr>
              <a:spLocks/>
            </p:cNvSpPr>
            <p:nvPr/>
          </p:nvSpPr>
          <p:spPr bwMode="auto">
            <a:xfrm>
              <a:off x="5844576" y="4737020"/>
              <a:ext cx="819607" cy="507376"/>
            </a:xfrm>
            <a:custGeom>
              <a:avLst/>
              <a:gdLst>
                <a:gd name="T0" fmla="*/ 330 w 341"/>
                <a:gd name="T1" fmla="*/ 58 h 211"/>
                <a:gd name="T2" fmla="*/ 330 w 341"/>
                <a:gd name="T3" fmla="*/ 58 h 211"/>
                <a:gd name="T4" fmla="*/ 282 w 341"/>
                <a:gd name="T5" fmla="*/ 146 h 211"/>
                <a:gd name="T6" fmla="*/ 98 w 341"/>
                <a:gd name="T7" fmla="*/ 200 h 211"/>
                <a:gd name="T8" fmla="*/ 11 w 341"/>
                <a:gd name="T9" fmla="*/ 152 h 211"/>
                <a:gd name="T10" fmla="*/ 11 w 341"/>
                <a:gd name="T11" fmla="*/ 152 h 211"/>
                <a:gd name="T12" fmla="*/ 58 w 341"/>
                <a:gd name="T13" fmla="*/ 65 h 211"/>
                <a:gd name="T14" fmla="*/ 242 w 341"/>
                <a:gd name="T15" fmla="*/ 10 h 211"/>
                <a:gd name="T16" fmla="*/ 330 w 341"/>
                <a:gd name="T17" fmla="*/ 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11">
                  <a:moveTo>
                    <a:pt x="330" y="58"/>
                  </a:moveTo>
                  <a:cubicBezTo>
                    <a:pt x="330" y="58"/>
                    <a:pt x="330" y="58"/>
                    <a:pt x="330" y="58"/>
                  </a:cubicBezTo>
                  <a:cubicBezTo>
                    <a:pt x="341" y="96"/>
                    <a:pt x="319" y="135"/>
                    <a:pt x="282" y="146"/>
                  </a:cubicBezTo>
                  <a:cubicBezTo>
                    <a:pt x="98" y="200"/>
                    <a:pt x="98" y="200"/>
                    <a:pt x="98" y="200"/>
                  </a:cubicBezTo>
                  <a:cubicBezTo>
                    <a:pt x="61" y="211"/>
                    <a:pt x="22" y="190"/>
                    <a:pt x="11" y="152"/>
                  </a:cubicBezTo>
                  <a:cubicBezTo>
                    <a:pt x="11" y="152"/>
                    <a:pt x="11" y="152"/>
                    <a:pt x="11" y="152"/>
                  </a:cubicBezTo>
                  <a:cubicBezTo>
                    <a:pt x="0" y="115"/>
                    <a:pt x="21" y="76"/>
                    <a:pt x="58" y="65"/>
                  </a:cubicBezTo>
                  <a:cubicBezTo>
                    <a:pt x="242" y="10"/>
                    <a:pt x="242" y="10"/>
                    <a:pt x="242" y="10"/>
                  </a:cubicBezTo>
                  <a:cubicBezTo>
                    <a:pt x="279" y="0"/>
                    <a:pt x="319" y="21"/>
                    <a:pt x="330" y="58"/>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1" name="Freeform 23"/>
            <p:cNvSpPr>
              <a:spLocks/>
            </p:cNvSpPr>
            <p:nvPr/>
          </p:nvSpPr>
          <p:spPr bwMode="auto">
            <a:xfrm>
              <a:off x="5883605" y="4912650"/>
              <a:ext cx="292717" cy="292717"/>
            </a:xfrm>
            <a:custGeom>
              <a:avLst/>
              <a:gdLst>
                <a:gd name="T0" fmla="*/ 123 w 123"/>
                <a:gd name="T1" fmla="*/ 100 h 123"/>
                <a:gd name="T2" fmla="*/ 74 w 123"/>
                <a:gd name="T3" fmla="*/ 114 h 123"/>
                <a:gd name="T4" fmla="*/ 10 w 123"/>
                <a:gd name="T5" fmla="*/ 83 h 123"/>
                <a:gd name="T6" fmla="*/ 7 w 123"/>
                <a:gd name="T7" fmla="*/ 71 h 123"/>
                <a:gd name="T8" fmla="*/ 45 w 123"/>
                <a:gd name="T9" fmla="*/ 14 h 123"/>
                <a:gd name="T10" fmla="*/ 94 w 123"/>
                <a:gd name="T11" fmla="*/ 0 h 123"/>
                <a:gd name="T12" fmla="*/ 123 w 123"/>
                <a:gd name="T13" fmla="*/ 100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23" y="100"/>
                  </a:moveTo>
                  <a:cubicBezTo>
                    <a:pt x="74" y="114"/>
                    <a:pt x="74" y="114"/>
                    <a:pt x="74" y="114"/>
                  </a:cubicBezTo>
                  <a:cubicBezTo>
                    <a:pt x="44" y="123"/>
                    <a:pt x="17" y="106"/>
                    <a:pt x="10" y="83"/>
                  </a:cubicBezTo>
                  <a:cubicBezTo>
                    <a:pt x="7" y="71"/>
                    <a:pt x="7" y="71"/>
                    <a:pt x="7" y="71"/>
                  </a:cubicBezTo>
                  <a:cubicBezTo>
                    <a:pt x="0" y="48"/>
                    <a:pt x="15" y="23"/>
                    <a:pt x="45" y="14"/>
                  </a:cubicBezTo>
                  <a:cubicBezTo>
                    <a:pt x="94" y="0"/>
                    <a:pt x="94" y="0"/>
                    <a:pt x="94" y="0"/>
                  </a:cubicBezTo>
                  <a:lnTo>
                    <a:pt x="123" y="100"/>
                  </a:lnTo>
                  <a:close/>
                </a:path>
              </a:pathLst>
            </a:custGeom>
            <a:solidFill>
              <a:schemeClr val="accent5">
                <a:lumMod val="60000"/>
                <a:lumOff val="40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2" name="Freeform 24"/>
            <p:cNvSpPr>
              <a:spLocks/>
            </p:cNvSpPr>
            <p:nvPr/>
          </p:nvSpPr>
          <p:spPr bwMode="auto">
            <a:xfrm>
              <a:off x="5805547" y="4405268"/>
              <a:ext cx="819607" cy="507376"/>
            </a:xfrm>
            <a:custGeom>
              <a:avLst/>
              <a:gdLst>
                <a:gd name="T0" fmla="*/ 330 w 341"/>
                <a:gd name="T1" fmla="*/ 58 h 211"/>
                <a:gd name="T2" fmla="*/ 330 w 341"/>
                <a:gd name="T3" fmla="*/ 58 h 211"/>
                <a:gd name="T4" fmla="*/ 282 w 341"/>
                <a:gd name="T5" fmla="*/ 146 h 211"/>
                <a:gd name="T6" fmla="*/ 98 w 341"/>
                <a:gd name="T7" fmla="*/ 200 h 211"/>
                <a:gd name="T8" fmla="*/ 11 w 341"/>
                <a:gd name="T9" fmla="*/ 152 h 211"/>
                <a:gd name="T10" fmla="*/ 11 w 341"/>
                <a:gd name="T11" fmla="*/ 152 h 211"/>
                <a:gd name="T12" fmla="*/ 58 w 341"/>
                <a:gd name="T13" fmla="*/ 65 h 211"/>
                <a:gd name="T14" fmla="*/ 242 w 341"/>
                <a:gd name="T15" fmla="*/ 10 h 211"/>
                <a:gd name="T16" fmla="*/ 330 w 341"/>
                <a:gd name="T17" fmla="*/ 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211">
                  <a:moveTo>
                    <a:pt x="330" y="58"/>
                  </a:moveTo>
                  <a:cubicBezTo>
                    <a:pt x="330" y="58"/>
                    <a:pt x="330" y="58"/>
                    <a:pt x="330" y="58"/>
                  </a:cubicBezTo>
                  <a:cubicBezTo>
                    <a:pt x="341" y="96"/>
                    <a:pt x="319" y="135"/>
                    <a:pt x="282" y="146"/>
                  </a:cubicBezTo>
                  <a:cubicBezTo>
                    <a:pt x="98" y="200"/>
                    <a:pt x="98" y="200"/>
                    <a:pt x="98" y="200"/>
                  </a:cubicBezTo>
                  <a:cubicBezTo>
                    <a:pt x="61" y="211"/>
                    <a:pt x="22" y="190"/>
                    <a:pt x="11" y="152"/>
                  </a:cubicBezTo>
                  <a:cubicBezTo>
                    <a:pt x="11" y="152"/>
                    <a:pt x="11" y="152"/>
                    <a:pt x="11" y="152"/>
                  </a:cubicBezTo>
                  <a:cubicBezTo>
                    <a:pt x="0" y="115"/>
                    <a:pt x="21" y="76"/>
                    <a:pt x="58" y="65"/>
                  </a:cubicBezTo>
                  <a:cubicBezTo>
                    <a:pt x="242" y="10"/>
                    <a:pt x="242" y="10"/>
                    <a:pt x="242" y="10"/>
                  </a:cubicBezTo>
                  <a:cubicBezTo>
                    <a:pt x="279" y="0"/>
                    <a:pt x="319" y="21"/>
                    <a:pt x="330" y="58"/>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3" name="Freeform 25"/>
            <p:cNvSpPr>
              <a:spLocks/>
            </p:cNvSpPr>
            <p:nvPr/>
          </p:nvSpPr>
          <p:spPr bwMode="auto">
            <a:xfrm>
              <a:off x="5844576" y="4571144"/>
              <a:ext cx="292717" cy="292717"/>
            </a:xfrm>
            <a:custGeom>
              <a:avLst/>
              <a:gdLst>
                <a:gd name="T0" fmla="*/ 123 w 123"/>
                <a:gd name="T1" fmla="*/ 100 h 123"/>
                <a:gd name="T2" fmla="*/ 74 w 123"/>
                <a:gd name="T3" fmla="*/ 114 h 123"/>
                <a:gd name="T4" fmla="*/ 10 w 123"/>
                <a:gd name="T5" fmla="*/ 83 h 123"/>
                <a:gd name="T6" fmla="*/ 7 w 123"/>
                <a:gd name="T7" fmla="*/ 71 h 123"/>
                <a:gd name="T8" fmla="*/ 45 w 123"/>
                <a:gd name="T9" fmla="*/ 14 h 123"/>
                <a:gd name="T10" fmla="*/ 94 w 123"/>
                <a:gd name="T11" fmla="*/ 0 h 123"/>
                <a:gd name="T12" fmla="*/ 123 w 123"/>
                <a:gd name="T13" fmla="*/ 100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23" y="100"/>
                  </a:moveTo>
                  <a:cubicBezTo>
                    <a:pt x="74" y="114"/>
                    <a:pt x="74" y="114"/>
                    <a:pt x="74" y="114"/>
                  </a:cubicBezTo>
                  <a:cubicBezTo>
                    <a:pt x="44" y="123"/>
                    <a:pt x="17" y="106"/>
                    <a:pt x="10" y="83"/>
                  </a:cubicBezTo>
                  <a:cubicBezTo>
                    <a:pt x="7" y="71"/>
                    <a:pt x="7" y="71"/>
                    <a:pt x="7" y="71"/>
                  </a:cubicBezTo>
                  <a:cubicBezTo>
                    <a:pt x="0" y="48"/>
                    <a:pt x="15" y="23"/>
                    <a:pt x="45" y="14"/>
                  </a:cubicBezTo>
                  <a:cubicBezTo>
                    <a:pt x="94" y="0"/>
                    <a:pt x="94" y="0"/>
                    <a:pt x="94" y="0"/>
                  </a:cubicBezTo>
                  <a:lnTo>
                    <a:pt x="123" y="100"/>
                  </a:lnTo>
                  <a:close/>
                </a:path>
              </a:pathLst>
            </a:custGeom>
            <a:solidFill>
              <a:schemeClr val="accent5">
                <a:lumMod val="60000"/>
                <a:lumOff val="40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4" name="Freeform 26"/>
            <p:cNvSpPr>
              <a:spLocks/>
            </p:cNvSpPr>
            <p:nvPr/>
          </p:nvSpPr>
          <p:spPr bwMode="auto">
            <a:xfrm>
              <a:off x="5873851" y="5098035"/>
              <a:ext cx="751303" cy="487861"/>
            </a:xfrm>
            <a:custGeom>
              <a:avLst/>
              <a:gdLst>
                <a:gd name="T0" fmla="*/ 307 w 318"/>
                <a:gd name="T1" fmla="*/ 59 h 205"/>
                <a:gd name="T2" fmla="*/ 307 w 318"/>
                <a:gd name="T3" fmla="*/ 59 h 205"/>
                <a:gd name="T4" fmla="*/ 259 w 318"/>
                <a:gd name="T5" fmla="*/ 147 h 205"/>
                <a:gd name="T6" fmla="*/ 99 w 318"/>
                <a:gd name="T7" fmla="*/ 194 h 205"/>
                <a:gd name="T8" fmla="*/ 11 w 318"/>
                <a:gd name="T9" fmla="*/ 146 h 205"/>
                <a:gd name="T10" fmla="*/ 11 w 318"/>
                <a:gd name="T11" fmla="*/ 146 h 205"/>
                <a:gd name="T12" fmla="*/ 59 w 318"/>
                <a:gd name="T13" fmla="*/ 58 h 205"/>
                <a:gd name="T14" fmla="*/ 219 w 318"/>
                <a:gd name="T15" fmla="*/ 11 h 205"/>
                <a:gd name="T16" fmla="*/ 307 w 318"/>
                <a:gd name="T17" fmla="*/ 5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205">
                  <a:moveTo>
                    <a:pt x="307" y="59"/>
                  </a:moveTo>
                  <a:cubicBezTo>
                    <a:pt x="307" y="59"/>
                    <a:pt x="307" y="59"/>
                    <a:pt x="307" y="59"/>
                  </a:cubicBezTo>
                  <a:cubicBezTo>
                    <a:pt x="318" y="96"/>
                    <a:pt x="297" y="136"/>
                    <a:pt x="259" y="147"/>
                  </a:cubicBezTo>
                  <a:cubicBezTo>
                    <a:pt x="99" y="194"/>
                    <a:pt x="99" y="194"/>
                    <a:pt x="99" y="194"/>
                  </a:cubicBezTo>
                  <a:cubicBezTo>
                    <a:pt x="61" y="205"/>
                    <a:pt x="22" y="183"/>
                    <a:pt x="11" y="146"/>
                  </a:cubicBezTo>
                  <a:cubicBezTo>
                    <a:pt x="11" y="146"/>
                    <a:pt x="11" y="146"/>
                    <a:pt x="11" y="146"/>
                  </a:cubicBezTo>
                  <a:cubicBezTo>
                    <a:pt x="0" y="109"/>
                    <a:pt x="21" y="69"/>
                    <a:pt x="59" y="58"/>
                  </a:cubicBezTo>
                  <a:cubicBezTo>
                    <a:pt x="219" y="11"/>
                    <a:pt x="219" y="11"/>
                    <a:pt x="219" y="11"/>
                  </a:cubicBezTo>
                  <a:cubicBezTo>
                    <a:pt x="257" y="0"/>
                    <a:pt x="296" y="22"/>
                    <a:pt x="307" y="59"/>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5" name="Freeform 27"/>
            <p:cNvSpPr>
              <a:spLocks/>
            </p:cNvSpPr>
            <p:nvPr/>
          </p:nvSpPr>
          <p:spPr bwMode="auto">
            <a:xfrm>
              <a:off x="5903119" y="5254150"/>
              <a:ext cx="302471" cy="292717"/>
            </a:xfrm>
            <a:custGeom>
              <a:avLst/>
              <a:gdLst>
                <a:gd name="T0" fmla="*/ 124 w 124"/>
                <a:gd name="T1" fmla="*/ 99 h 122"/>
                <a:gd name="T2" fmla="*/ 75 w 124"/>
                <a:gd name="T3" fmla="*/ 114 h 122"/>
                <a:gd name="T4" fmla="*/ 10 w 124"/>
                <a:gd name="T5" fmla="*/ 83 h 122"/>
                <a:gd name="T6" fmla="*/ 7 w 124"/>
                <a:gd name="T7" fmla="*/ 71 h 122"/>
                <a:gd name="T8" fmla="*/ 45 w 124"/>
                <a:gd name="T9" fmla="*/ 14 h 122"/>
                <a:gd name="T10" fmla="*/ 94 w 124"/>
                <a:gd name="T11" fmla="*/ 0 h 122"/>
                <a:gd name="T12" fmla="*/ 124 w 124"/>
                <a:gd name="T13" fmla="*/ 99 h 122"/>
              </a:gdLst>
              <a:ahLst/>
              <a:cxnLst>
                <a:cxn ang="0">
                  <a:pos x="T0" y="T1"/>
                </a:cxn>
                <a:cxn ang="0">
                  <a:pos x="T2" y="T3"/>
                </a:cxn>
                <a:cxn ang="0">
                  <a:pos x="T4" y="T5"/>
                </a:cxn>
                <a:cxn ang="0">
                  <a:pos x="T6" y="T7"/>
                </a:cxn>
                <a:cxn ang="0">
                  <a:pos x="T8" y="T9"/>
                </a:cxn>
                <a:cxn ang="0">
                  <a:pos x="T10" y="T11"/>
                </a:cxn>
                <a:cxn ang="0">
                  <a:pos x="T12" y="T13"/>
                </a:cxn>
              </a:cxnLst>
              <a:rect l="0" t="0" r="r" b="b"/>
              <a:pathLst>
                <a:path w="124" h="122">
                  <a:moveTo>
                    <a:pt x="124" y="99"/>
                  </a:moveTo>
                  <a:cubicBezTo>
                    <a:pt x="75" y="114"/>
                    <a:pt x="75" y="114"/>
                    <a:pt x="75" y="114"/>
                  </a:cubicBezTo>
                  <a:cubicBezTo>
                    <a:pt x="45" y="122"/>
                    <a:pt x="17" y="106"/>
                    <a:pt x="10" y="83"/>
                  </a:cubicBezTo>
                  <a:cubicBezTo>
                    <a:pt x="7" y="71"/>
                    <a:pt x="7" y="71"/>
                    <a:pt x="7" y="71"/>
                  </a:cubicBezTo>
                  <a:cubicBezTo>
                    <a:pt x="0" y="48"/>
                    <a:pt x="16" y="23"/>
                    <a:pt x="45" y="14"/>
                  </a:cubicBezTo>
                  <a:cubicBezTo>
                    <a:pt x="94" y="0"/>
                    <a:pt x="94" y="0"/>
                    <a:pt x="94" y="0"/>
                  </a:cubicBezTo>
                  <a:lnTo>
                    <a:pt x="124" y="99"/>
                  </a:lnTo>
                  <a:close/>
                </a:path>
              </a:pathLst>
            </a:custGeom>
            <a:solidFill>
              <a:schemeClr val="accent5">
                <a:lumMod val="60000"/>
                <a:lumOff val="40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6" name="Freeform 28"/>
            <p:cNvSpPr>
              <a:spLocks/>
            </p:cNvSpPr>
            <p:nvPr/>
          </p:nvSpPr>
          <p:spPr bwMode="auto">
            <a:xfrm>
              <a:off x="5932394" y="5449295"/>
              <a:ext cx="692760" cy="468347"/>
            </a:xfrm>
            <a:custGeom>
              <a:avLst/>
              <a:gdLst>
                <a:gd name="T0" fmla="*/ 278 w 289"/>
                <a:gd name="T1" fmla="*/ 59 h 196"/>
                <a:gd name="T2" fmla="*/ 278 w 289"/>
                <a:gd name="T3" fmla="*/ 59 h 196"/>
                <a:gd name="T4" fmla="*/ 230 w 289"/>
                <a:gd name="T5" fmla="*/ 147 h 196"/>
                <a:gd name="T6" fmla="*/ 98 w 289"/>
                <a:gd name="T7" fmla="*/ 185 h 196"/>
                <a:gd name="T8" fmla="*/ 11 w 289"/>
                <a:gd name="T9" fmla="*/ 137 h 196"/>
                <a:gd name="T10" fmla="*/ 11 w 289"/>
                <a:gd name="T11" fmla="*/ 137 h 196"/>
                <a:gd name="T12" fmla="*/ 59 w 289"/>
                <a:gd name="T13" fmla="*/ 50 h 196"/>
                <a:gd name="T14" fmla="*/ 190 w 289"/>
                <a:gd name="T15" fmla="*/ 11 h 196"/>
                <a:gd name="T16" fmla="*/ 278 w 289"/>
                <a:gd name="T17" fmla="*/ 5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96">
                  <a:moveTo>
                    <a:pt x="278" y="59"/>
                  </a:moveTo>
                  <a:cubicBezTo>
                    <a:pt x="278" y="59"/>
                    <a:pt x="278" y="59"/>
                    <a:pt x="278" y="59"/>
                  </a:cubicBezTo>
                  <a:cubicBezTo>
                    <a:pt x="289" y="96"/>
                    <a:pt x="267" y="136"/>
                    <a:pt x="230" y="147"/>
                  </a:cubicBezTo>
                  <a:cubicBezTo>
                    <a:pt x="98" y="185"/>
                    <a:pt x="98" y="185"/>
                    <a:pt x="98" y="185"/>
                  </a:cubicBezTo>
                  <a:cubicBezTo>
                    <a:pt x="61" y="196"/>
                    <a:pt x="22" y="175"/>
                    <a:pt x="11" y="137"/>
                  </a:cubicBezTo>
                  <a:cubicBezTo>
                    <a:pt x="11" y="137"/>
                    <a:pt x="11" y="137"/>
                    <a:pt x="11" y="137"/>
                  </a:cubicBezTo>
                  <a:cubicBezTo>
                    <a:pt x="0" y="100"/>
                    <a:pt x="21" y="61"/>
                    <a:pt x="59" y="50"/>
                  </a:cubicBezTo>
                  <a:cubicBezTo>
                    <a:pt x="190" y="11"/>
                    <a:pt x="190" y="11"/>
                    <a:pt x="190" y="11"/>
                  </a:cubicBezTo>
                  <a:cubicBezTo>
                    <a:pt x="227" y="0"/>
                    <a:pt x="267" y="22"/>
                    <a:pt x="278" y="59"/>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7" name="Freeform 29"/>
            <p:cNvSpPr>
              <a:spLocks/>
            </p:cNvSpPr>
            <p:nvPr/>
          </p:nvSpPr>
          <p:spPr bwMode="auto">
            <a:xfrm>
              <a:off x="5971423" y="5585896"/>
              <a:ext cx="292717" cy="292717"/>
            </a:xfrm>
            <a:custGeom>
              <a:avLst/>
              <a:gdLst>
                <a:gd name="T0" fmla="*/ 123 w 123"/>
                <a:gd name="T1" fmla="*/ 100 h 123"/>
                <a:gd name="T2" fmla="*/ 75 w 123"/>
                <a:gd name="T3" fmla="*/ 114 h 123"/>
                <a:gd name="T4" fmla="*/ 10 w 123"/>
                <a:gd name="T5" fmla="*/ 83 h 123"/>
                <a:gd name="T6" fmla="*/ 7 w 123"/>
                <a:gd name="T7" fmla="*/ 72 h 123"/>
                <a:gd name="T8" fmla="*/ 45 w 123"/>
                <a:gd name="T9" fmla="*/ 14 h 123"/>
                <a:gd name="T10" fmla="*/ 94 w 123"/>
                <a:gd name="T11" fmla="*/ 0 h 123"/>
                <a:gd name="T12" fmla="*/ 123 w 123"/>
                <a:gd name="T13" fmla="*/ 100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23" y="100"/>
                  </a:moveTo>
                  <a:cubicBezTo>
                    <a:pt x="75" y="114"/>
                    <a:pt x="75" y="114"/>
                    <a:pt x="75" y="114"/>
                  </a:cubicBezTo>
                  <a:cubicBezTo>
                    <a:pt x="45" y="123"/>
                    <a:pt x="17" y="107"/>
                    <a:pt x="10" y="83"/>
                  </a:cubicBezTo>
                  <a:cubicBezTo>
                    <a:pt x="7" y="72"/>
                    <a:pt x="7" y="72"/>
                    <a:pt x="7" y="72"/>
                  </a:cubicBezTo>
                  <a:cubicBezTo>
                    <a:pt x="0" y="48"/>
                    <a:pt x="15" y="23"/>
                    <a:pt x="45" y="14"/>
                  </a:cubicBezTo>
                  <a:cubicBezTo>
                    <a:pt x="94" y="0"/>
                    <a:pt x="94" y="0"/>
                    <a:pt x="94" y="0"/>
                  </a:cubicBezTo>
                  <a:lnTo>
                    <a:pt x="123" y="100"/>
                  </a:lnTo>
                  <a:close/>
                </a:path>
              </a:pathLst>
            </a:custGeom>
            <a:solidFill>
              <a:schemeClr val="accent5">
                <a:lumMod val="60000"/>
                <a:lumOff val="40000"/>
              </a:schemeClr>
            </a:solidFill>
            <a:ln>
              <a:noFill/>
            </a:ln>
          </p:spPr>
          <p:txBody>
            <a:bodyPr vert="horz" wrap="square" lIns="51435" tIns="25718" rIns="51435" bIns="25718" numCol="1" anchor="t" anchorCtr="0" compatLnSpc="1">
              <a:prstTxWarp prst="textNoShape">
                <a:avLst/>
              </a:prstTxWarp>
            </a:bodyPr>
            <a:lstStyle/>
            <a:p>
              <a:endParaRPr lang="en-US" sz="975"/>
            </a:p>
          </p:txBody>
        </p:sp>
        <p:sp>
          <p:nvSpPr>
            <p:cNvPr id="18" name="Freeform 30"/>
            <p:cNvSpPr>
              <a:spLocks/>
            </p:cNvSpPr>
            <p:nvPr/>
          </p:nvSpPr>
          <p:spPr bwMode="auto">
            <a:xfrm>
              <a:off x="5077837" y="4424783"/>
              <a:ext cx="1190382" cy="663491"/>
            </a:xfrm>
            <a:custGeom>
              <a:avLst/>
              <a:gdLst>
                <a:gd name="T0" fmla="*/ 0 w 500"/>
                <a:gd name="T1" fmla="*/ 268 h 279"/>
                <a:gd name="T2" fmla="*/ 50 w 500"/>
                <a:gd name="T3" fmla="*/ 163 h 279"/>
                <a:gd name="T4" fmla="*/ 184 w 500"/>
                <a:gd name="T5" fmla="*/ 28 h 279"/>
                <a:gd name="T6" fmla="*/ 252 w 500"/>
                <a:gd name="T7" fmla="*/ 0 h 279"/>
                <a:gd name="T8" fmla="*/ 435 w 500"/>
                <a:gd name="T9" fmla="*/ 1 h 279"/>
                <a:gd name="T10" fmla="*/ 493 w 500"/>
                <a:gd name="T11" fmla="*/ 85 h 279"/>
                <a:gd name="T12" fmla="*/ 410 w 500"/>
                <a:gd name="T13" fmla="*/ 143 h 279"/>
                <a:gd name="T14" fmla="*/ 289 w 500"/>
                <a:gd name="T15" fmla="*/ 142 h 279"/>
                <a:gd name="T16" fmla="*/ 218 w 500"/>
                <a:gd name="T17" fmla="*/ 230 h 279"/>
                <a:gd name="T18" fmla="*/ 187 w 500"/>
                <a:gd name="T19" fmla="*/ 259 h 279"/>
                <a:gd name="T20" fmla="*/ 117 w 500"/>
                <a:gd name="T21" fmla="*/ 279 h 279"/>
                <a:gd name="T22" fmla="*/ 0 w 500"/>
                <a:gd name="T23" fmla="*/ 26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79">
                  <a:moveTo>
                    <a:pt x="0" y="268"/>
                  </a:moveTo>
                  <a:cubicBezTo>
                    <a:pt x="0" y="229"/>
                    <a:pt x="22" y="191"/>
                    <a:pt x="50" y="163"/>
                  </a:cubicBezTo>
                  <a:cubicBezTo>
                    <a:pt x="184" y="28"/>
                    <a:pt x="184" y="28"/>
                    <a:pt x="184" y="28"/>
                  </a:cubicBezTo>
                  <a:cubicBezTo>
                    <a:pt x="202" y="10"/>
                    <a:pt x="226" y="0"/>
                    <a:pt x="252" y="0"/>
                  </a:cubicBezTo>
                  <a:cubicBezTo>
                    <a:pt x="435" y="1"/>
                    <a:pt x="435" y="1"/>
                    <a:pt x="435" y="1"/>
                  </a:cubicBezTo>
                  <a:cubicBezTo>
                    <a:pt x="474" y="8"/>
                    <a:pt x="500" y="46"/>
                    <a:pt x="493" y="85"/>
                  </a:cubicBezTo>
                  <a:cubicBezTo>
                    <a:pt x="486" y="124"/>
                    <a:pt x="449" y="150"/>
                    <a:pt x="410" y="143"/>
                  </a:cubicBezTo>
                  <a:cubicBezTo>
                    <a:pt x="289" y="142"/>
                    <a:pt x="289" y="142"/>
                    <a:pt x="289" y="142"/>
                  </a:cubicBezTo>
                  <a:cubicBezTo>
                    <a:pt x="218" y="230"/>
                    <a:pt x="218" y="230"/>
                    <a:pt x="218" y="230"/>
                  </a:cubicBezTo>
                  <a:cubicBezTo>
                    <a:pt x="207" y="241"/>
                    <a:pt x="172" y="264"/>
                    <a:pt x="187" y="259"/>
                  </a:cubicBezTo>
                  <a:cubicBezTo>
                    <a:pt x="117" y="279"/>
                    <a:pt x="117" y="279"/>
                    <a:pt x="117" y="279"/>
                  </a:cubicBezTo>
                  <a:lnTo>
                    <a:pt x="0" y="268"/>
                  </a:ln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975"/>
            </a:p>
          </p:txBody>
        </p:sp>
      </p:grpSp>
      <p:sp>
        <p:nvSpPr>
          <p:cNvPr id="71" name="TextBox 70"/>
          <p:cNvSpPr txBox="1"/>
          <p:nvPr/>
        </p:nvSpPr>
        <p:spPr>
          <a:xfrm>
            <a:off x="3610720" y="2955889"/>
            <a:ext cx="3471863" cy="380405"/>
          </a:xfrm>
          <a:prstGeom prst="rect">
            <a:avLst/>
          </a:prstGeom>
          <a:noFill/>
        </p:spPr>
        <p:txBody>
          <a:bodyPr wrap="square" lIns="68579" tIns="34289" rIns="68579" bIns="34289" rtlCol="0">
            <a:normAutofit fontScale="85000" lnSpcReduction="10000"/>
          </a:bodyPr>
          <a:lstStyle/>
          <a:p>
            <a:pPr lvl="0"/>
            <a:r>
              <a:rPr lang="en" dirty="0">
                <a:solidFill>
                  <a:schemeClr val="dk1"/>
                </a:solidFill>
              </a:rPr>
              <a:t>Paul Kadota, Gabe Meltzer, and Jeff Oliver-Smith</a:t>
            </a:r>
          </a:p>
        </p:txBody>
      </p:sp>
    </p:spTree>
    <p:extLst>
      <p:ext uri="{BB962C8B-B14F-4D97-AF65-F5344CB8AC3E}">
        <p14:creationId xmlns:p14="http://schemas.microsoft.com/office/powerpoint/2010/main" val="2287190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14:presetBounceEnd="40000">
                                      <p:stCondLst>
                                        <p:cond delay="400"/>
                                      </p:stCondLst>
                                      <p:childTnLst>
                                        <p:set>
                                          <p:cBhvr>
                                            <p:cTn id="6" dur="1" fill="hold">
                                              <p:stCondLst>
                                                <p:cond delay="0"/>
                                              </p:stCondLst>
                                            </p:cTn>
                                            <p:tgtEl>
                                              <p:spTgt spid="21"/>
                                            </p:tgtEl>
                                            <p:attrNameLst>
                                              <p:attrName>style.visibility</p:attrName>
                                            </p:attrNameLst>
                                          </p:cBhvr>
                                          <p:to>
                                            <p:strVal val="visible"/>
                                          </p:to>
                                        </p:set>
                                        <p:anim calcmode="lin" valueType="num" p14:bounceEnd="40000">
                                          <p:cBhvr additive="base">
                                            <p:cTn id="7" dur="9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8" dur="9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53" presetClass="entr" presetSubtype="16"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800" fill="hold"/>
                                            <p:tgtEl>
                                              <p:spTgt spid="22"/>
                                            </p:tgtEl>
                                            <p:attrNameLst>
                                              <p:attrName>ppt_w</p:attrName>
                                            </p:attrNameLst>
                                          </p:cBhvr>
                                          <p:tavLst>
                                            <p:tav tm="0">
                                              <p:val>
                                                <p:fltVal val="0"/>
                                              </p:val>
                                            </p:tav>
                                            <p:tav tm="100000">
                                              <p:val>
                                                <p:strVal val="#ppt_w"/>
                                              </p:val>
                                            </p:tav>
                                          </p:tavLst>
                                        </p:anim>
                                        <p:anim calcmode="lin" valueType="num">
                                          <p:cBhvr>
                                            <p:cTn id="13" dur="800" fill="hold"/>
                                            <p:tgtEl>
                                              <p:spTgt spid="22"/>
                                            </p:tgtEl>
                                            <p:attrNameLst>
                                              <p:attrName>ppt_h</p:attrName>
                                            </p:attrNameLst>
                                          </p:cBhvr>
                                          <p:tavLst>
                                            <p:tav tm="0">
                                              <p:val>
                                                <p:fltVal val="0"/>
                                              </p:val>
                                            </p:tav>
                                            <p:tav tm="100000">
                                              <p:val>
                                                <p:strVal val="#ppt_h"/>
                                              </p:val>
                                            </p:tav>
                                          </p:tavLst>
                                        </p:anim>
                                        <p:animEffect transition="in" filter="fade">
                                          <p:cBhvr>
                                            <p:cTn id="14" dur="800"/>
                                            <p:tgtEl>
                                              <p:spTgt spid="22"/>
                                            </p:tgtEl>
                                          </p:cBhvr>
                                        </p:animEffect>
                                      </p:childTnLst>
                                    </p:cTn>
                                  </p:par>
                                  <p:par>
                                    <p:cTn id="15" presetID="2" presetClass="entr" presetSubtype="8" decel="40000" fill="hold" grpId="0" nodeType="withEffect">
                                      <p:stCondLst>
                                        <p:cond delay="10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1000" fill="hold"/>
                                            <p:tgtEl>
                                              <p:spTgt spid="42"/>
                                            </p:tgtEl>
                                            <p:attrNameLst>
                                              <p:attrName>ppt_x</p:attrName>
                                            </p:attrNameLst>
                                          </p:cBhvr>
                                          <p:tavLst>
                                            <p:tav tm="0">
                                              <p:val>
                                                <p:strVal val="0-#ppt_w/2"/>
                                              </p:val>
                                            </p:tav>
                                            <p:tav tm="100000">
                                              <p:val>
                                                <p:strVal val="#ppt_x"/>
                                              </p:val>
                                            </p:tav>
                                          </p:tavLst>
                                        </p:anim>
                                        <p:anim calcmode="lin" valueType="num">
                                          <p:cBhvr additive="base">
                                            <p:cTn id="18" dur="1000" fill="hold"/>
                                            <p:tgtEl>
                                              <p:spTgt spid="42"/>
                                            </p:tgtEl>
                                            <p:attrNameLst>
                                              <p:attrName>ppt_y</p:attrName>
                                            </p:attrNameLst>
                                          </p:cBhvr>
                                          <p:tavLst>
                                            <p:tav tm="0">
                                              <p:val>
                                                <p:strVal val="#ppt_y"/>
                                              </p:val>
                                            </p:tav>
                                            <p:tav tm="100000">
                                              <p:val>
                                                <p:strVal val="#ppt_y"/>
                                              </p:val>
                                            </p:tav>
                                          </p:tavLst>
                                        </p:anim>
                                      </p:childTnLst>
                                    </p:cTn>
                                  </p:par>
                                  <p:par>
                                    <p:cTn id="19" presetID="2" presetClass="entr" presetSubtype="2" decel="40000" fill="hold" grpId="0" nodeType="withEffect">
                                      <p:stCondLst>
                                        <p:cond delay="10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1000" fill="hold"/>
                                            <p:tgtEl>
                                              <p:spTgt spid="38"/>
                                            </p:tgtEl>
                                            <p:attrNameLst>
                                              <p:attrName>ppt_x</p:attrName>
                                            </p:attrNameLst>
                                          </p:cBhvr>
                                          <p:tavLst>
                                            <p:tav tm="0">
                                              <p:val>
                                                <p:strVal val="1+#ppt_w/2"/>
                                              </p:val>
                                            </p:tav>
                                            <p:tav tm="100000">
                                              <p:val>
                                                <p:strVal val="#ppt_x"/>
                                              </p:val>
                                            </p:tav>
                                          </p:tavLst>
                                        </p:anim>
                                        <p:anim calcmode="lin" valueType="num">
                                          <p:cBhvr additive="base">
                                            <p:cTn id="22" dur="1000" fill="hold"/>
                                            <p:tgtEl>
                                              <p:spTgt spid="38"/>
                                            </p:tgtEl>
                                            <p:attrNameLst>
                                              <p:attrName>ppt_y</p:attrName>
                                            </p:attrNameLst>
                                          </p:cBhvr>
                                          <p:tavLst>
                                            <p:tav tm="0">
                                              <p:val>
                                                <p:strVal val="#ppt_y"/>
                                              </p:val>
                                            </p:tav>
                                            <p:tav tm="100000">
                                              <p:val>
                                                <p:strVal val="#ppt_y"/>
                                              </p:val>
                                            </p:tav>
                                          </p:tavLst>
                                        </p:anim>
                                      </p:childTnLst>
                                    </p:cTn>
                                  </p:par>
                                </p:childTnLst>
                              </p:cTn>
                            </p:par>
                            <p:par>
                              <p:cTn id="23" fill="hold">
                                <p:stCondLst>
                                  <p:cond delay="2400"/>
                                </p:stCondLst>
                                <p:childTnLst>
                                  <p:par>
                                    <p:cTn id="24" presetID="10" presetClass="entr" presetSubtype="0" fill="hold" grpId="0" nodeType="afterEffect">
                                      <p:stCondLst>
                                        <p:cond delay="1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7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22" grpId="0"/>
          <p:bldP spid="7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900" fill="hold"/>
                                            <p:tgtEl>
                                              <p:spTgt spid="21"/>
                                            </p:tgtEl>
                                            <p:attrNameLst>
                                              <p:attrName>ppt_x</p:attrName>
                                            </p:attrNameLst>
                                          </p:cBhvr>
                                          <p:tavLst>
                                            <p:tav tm="0">
                                              <p:val>
                                                <p:strVal val="0-#ppt_w/2"/>
                                              </p:val>
                                            </p:tav>
                                            <p:tav tm="100000">
                                              <p:val>
                                                <p:strVal val="#ppt_x"/>
                                              </p:val>
                                            </p:tav>
                                          </p:tavLst>
                                        </p:anim>
                                        <p:anim calcmode="lin" valueType="num">
                                          <p:cBhvr additive="base">
                                            <p:cTn id="8" dur="9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53" presetClass="entr" presetSubtype="16"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800" fill="hold"/>
                                            <p:tgtEl>
                                              <p:spTgt spid="22"/>
                                            </p:tgtEl>
                                            <p:attrNameLst>
                                              <p:attrName>ppt_w</p:attrName>
                                            </p:attrNameLst>
                                          </p:cBhvr>
                                          <p:tavLst>
                                            <p:tav tm="0">
                                              <p:val>
                                                <p:fltVal val="0"/>
                                              </p:val>
                                            </p:tav>
                                            <p:tav tm="100000">
                                              <p:val>
                                                <p:strVal val="#ppt_w"/>
                                              </p:val>
                                            </p:tav>
                                          </p:tavLst>
                                        </p:anim>
                                        <p:anim calcmode="lin" valueType="num">
                                          <p:cBhvr>
                                            <p:cTn id="13" dur="800" fill="hold"/>
                                            <p:tgtEl>
                                              <p:spTgt spid="22"/>
                                            </p:tgtEl>
                                            <p:attrNameLst>
                                              <p:attrName>ppt_h</p:attrName>
                                            </p:attrNameLst>
                                          </p:cBhvr>
                                          <p:tavLst>
                                            <p:tav tm="0">
                                              <p:val>
                                                <p:fltVal val="0"/>
                                              </p:val>
                                            </p:tav>
                                            <p:tav tm="100000">
                                              <p:val>
                                                <p:strVal val="#ppt_h"/>
                                              </p:val>
                                            </p:tav>
                                          </p:tavLst>
                                        </p:anim>
                                        <p:animEffect transition="in" filter="fade">
                                          <p:cBhvr>
                                            <p:cTn id="14" dur="800"/>
                                            <p:tgtEl>
                                              <p:spTgt spid="22"/>
                                            </p:tgtEl>
                                          </p:cBhvr>
                                        </p:animEffect>
                                      </p:childTnLst>
                                    </p:cTn>
                                  </p:par>
                                  <p:par>
                                    <p:cTn id="15" presetID="2" presetClass="entr" presetSubtype="8" decel="40000" fill="hold" grpId="0" nodeType="withEffect">
                                      <p:stCondLst>
                                        <p:cond delay="10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1000" fill="hold"/>
                                            <p:tgtEl>
                                              <p:spTgt spid="42"/>
                                            </p:tgtEl>
                                            <p:attrNameLst>
                                              <p:attrName>ppt_x</p:attrName>
                                            </p:attrNameLst>
                                          </p:cBhvr>
                                          <p:tavLst>
                                            <p:tav tm="0">
                                              <p:val>
                                                <p:strVal val="0-#ppt_w/2"/>
                                              </p:val>
                                            </p:tav>
                                            <p:tav tm="100000">
                                              <p:val>
                                                <p:strVal val="#ppt_x"/>
                                              </p:val>
                                            </p:tav>
                                          </p:tavLst>
                                        </p:anim>
                                        <p:anim calcmode="lin" valueType="num">
                                          <p:cBhvr additive="base">
                                            <p:cTn id="18" dur="1000" fill="hold"/>
                                            <p:tgtEl>
                                              <p:spTgt spid="42"/>
                                            </p:tgtEl>
                                            <p:attrNameLst>
                                              <p:attrName>ppt_y</p:attrName>
                                            </p:attrNameLst>
                                          </p:cBhvr>
                                          <p:tavLst>
                                            <p:tav tm="0">
                                              <p:val>
                                                <p:strVal val="#ppt_y"/>
                                              </p:val>
                                            </p:tav>
                                            <p:tav tm="100000">
                                              <p:val>
                                                <p:strVal val="#ppt_y"/>
                                              </p:val>
                                            </p:tav>
                                          </p:tavLst>
                                        </p:anim>
                                      </p:childTnLst>
                                    </p:cTn>
                                  </p:par>
                                  <p:par>
                                    <p:cTn id="19" presetID="2" presetClass="entr" presetSubtype="2" decel="40000" fill="hold" grpId="0" nodeType="withEffect">
                                      <p:stCondLst>
                                        <p:cond delay="10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1000" fill="hold"/>
                                            <p:tgtEl>
                                              <p:spTgt spid="38"/>
                                            </p:tgtEl>
                                            <p:attrNameLst>
                                              <p:attrName>ppt_x</p:attrName>
                                            </p:attrNameLst>
                                          </p:cBhvr>
                                          <p:tavLst>
                                            <p:tav tm="0">
                                              <p:val>
                                                <p:strVal val="1+#ppt_w/2"/>
                                              </p:val>
                                            </p:tav>
                                            <p:tav tm="100000">
                                              <p:val>
                                                <p:strVal val="#ppt_x"/>
                                              </p:val>
                                            </p:tav>
                                          </p:tavLst>
                                        </p:anim>
                                        <p:anim calcmode="lin" valueType="num">
                                          <p:cBhvr additive="base">
                                            <p:cTn id="22" dur="1000" fill="hold"/>
                                            <p:tgtEl>
                                              <p:spTgt spid="38"/>
                                            </p:tgtEl>
                                            <p:attrNameLst>
                                              <p:attrName>ppt_y</p:attrName>
                                            </p:attrNameLst>
                                          </p:cBhvr>
                                          <p:tavLst>
                                            <p:tav tm="0">
                                              <p:val>
                                                <p:strVal val="#ppt_y"/>
                                              </p:val>
                                            </p:tav>
                                            <p:tav tm="100000">
                                              <p:val>
                                                <p:strVal val="#ppt_y"/>
                                              </p:val>
                                            </p:tav>
                                          </p:tavLst>
                                        </p:anim>
                                      </p:childTnLst>
                                    </p:cTn>
                                  </p:par>
                                </p:childTnLst>
                              </p:cTn>
                            </p:par>
                            <p:par>
                              <p:cTn id="23" fill="hold">
                                <p:stCondLst>
                                  <p:cond delay="2400"/>
                                </p:stCondLst>
                                <p:childTnLst>
                                  <p:par>
                                    <p:cTn id="24" presetID="10" presetClass="entr" presetSubtype="0" fill="hold" grpId="0" nodeType="afterEffect">
                                      <p:stCondLst>
                                        <p:cond delay="1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7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22" grpId="0"/>
          <p:bldP spid="7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Removing Placeholder Values</a:t>
            </a:r>
          </a:p>
        </p:txBody>
      </p:sp>
      <p:sp>
        <p:nvSpPr>
          <p:cNvPr id="103" name="Shape 103"/>
          <p:cNvSpPr txBox="1">
            <a:spLocks noGrp="1"/>
          </p:cNvSpPr>
          <p:nvPr>
            <p:ph type="body" idx="1"/>
          </p:nvPr>
        </p:nvSpPr>
        <p:spPr>
          <a:xfrm>
            <a:off x="348850" y="1180325"/>
            <a:ext cx="8520600" cy="2843100"/>
          </a:xfrm>
          <a:prstGeom prst="rect">
            <a:avLst/>
          </a:prstGeom>
        </p:spPr>
        <p:txBody>
          <a:bodyPr lIns="91425" tIns="91425" rIns="91425" bIns="91425" anchor="t" anchorCtr="0">
            <a:noAutofit/>
          </a:bodyPr>
          <a:lstStyle/>
          <a:p>
            <a:pPr marL="457200" lvl="0" indent="-228600" rtl="0">
              <a:spcBef>
                <a:spcPts val="0"/>
              </a:spcBef>
            </a:pPr>
            <a:r>
              <a:rPr lang="en" sz="1200" dirty="0"/>
              <a:t>A number of values are zero values (missing data points)</a:t>
            </a:r>
          </a:p>
          <a:p>
            <a:pPr marL="457200" lvl="0" indent="-228600" rtl="0">
              <a:spcBef>
                <a:spcPts val="0"/>
              </a:spcBef>
            </a:pPr>
            <a:r>
              <a:rPr lang="en" sz="1200" dirty="0"/>
              <a:t>Nonsensical values are found in the following variables: Glucose, Insulin, SkinThickness, BloodPressure and BMI.</a:t>
            </a:r>
          </a:p>
          <a:p>
            <a:pPr marL="457200" lvl="0" indent="-228600" rtl="0">
              <a:spcBef>
                <a:spcPts val="0"/>
              </a:spcBef>
            </a:pPr>
            <a:r>
              <a:rPr lang="en" sz="1200" dirty="0"/>
              <a:t>Leaving these values in can severely impact the analysis of our dataset. </a:t>
            </a:r>
          </a:p>
          <a:p>
            <a:pPr marL="914400" lvl="1" indent="-228600" rtl="0">
              <a:spcBef>
                <a:spcPts val="0"/>
              </a:spcBef>
            </a:pPr>
            <a:r>
              <a:rPr lang="en" sz="1050" dirty="0"/>
              <a:t>For instance, a lot of zero values will artificially lower the averages </a:t>
            </a:r>
          </a:p>
          <a:p>
            <a:pPr marL="457200" lvl="0" indent="-228600" rtl="0">
              <a:spcBef>
                <a:spcPts val="0"/>
              </a:spcBef>
            </a:pPr>
            <a:r>
              <a:rPr lang="en" sz="1200" dirty="0"/>
              <a:t>We concluded it was best to filter out these values, since they would severely interfere with our calculations.</a:t>
            </a:r>
          </a:p>
          <a:p>
            <a:pPr marL="457200" lvl="0" indent="-228600" rtl="0">
              <a:spcBef>
                <a:spcPts val="0"/>
              </a:spcBef>
            </a:pPr>
            <a:r>
              <a:rPr lang="en" sz="1200" dirty="0"/>
              <a:t>392 individuals are recorded using all the appropriate values.</a:t>
            </a:r>
          </a:p>
          <a:p>
            <a:pPr marL="457200" lvl="0" indent="0" rtl="0">
              <a:spcBef>
                <a:spcPts val="0"/>
              </a:spcBef>
              <a:buNone/>
            </a:pPr>
            <a:endParaRPr sz="1200" dirty="0"/>
          </a:p>
        </p:txBody>
      </p:sp>
      <p:pic>
        <p:nvPicPr>
          <p:cNvPr id="104" name="Shape 104"/>
          <p:cNvPicPr preferRelativeResize="0"/>
          <p:nvPr/>
        </p:nvPicPr>
        <p:blipFill>
          <a:blip r:embed="rId3">
            <a:alphaModFix/>
          </a:blip>
          <a:stretch>
            <a:fillRect/>
          </a:stretch>
        </p:blipFill>
        <p:spPr>
          <a:xfrm>
            <a:off x="1485900" y="3942412"/>
            <a:ext cx="6172200" cy="101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3365650" y="1220475"/>
            <a:ext cx="5486400" cy="3381375"/>
          </a:xfrm>
          <a:prstGeom prst="rect">
            <a:avLst/>
          </a:prstGeom>
          <a:noFill/>
          <a:ln>
            <a:noFill/>
          </a:ln>
        </p:spPr>
      </p:pic>
      <p:sp>
        <p:nvSpPr>
          <p:cNvPr id="110" name="Shape 1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Correlation</a:t>
            </a:r>
          </a:p>
        </p:txBody>
      </p:sp>
      <p:sp>
        <p:nvSpPr>
          <p:cNvPr id="111" name="Shape 111"/>
          <p:cNvSpPr txBox="1">
            <a:spLocks noGrp="1"/>
          </p:cNvSpPr>
          <p:nvPr>
            <p:ph type="body" idx="1"/>
          </p:nvPr>
        </p:nvSpPr>
        <p:spPr>
          <a:xfrm>
            <a:off x="446050" y="1314675"/>
            <a:ext cx="4561800" cy="3416400"/>
          </a:xfrm>
          <a:prstGeom prst="rect">
            <a:avLst/>
          </a:prstGeom>
        </p:spPr>
        <p:txBody>
          <a:bodyPr lIns="91425" tIns="91425" rIns="91425" bIns="91425" anchor="t" anchorCtr="0">
            <a:noAutofit/>
          </a:bodyPr>
          <a:lstStyle/>
          <a:p>
            <a:pPr lvl="0">
              <a:spcBef>
                <a:spcPts val="0"/>
              </a:spcBef>
              <a:buNone/>
            </a:pPr>
            <a:r>
              <a:rPr lang="en"/>
              <a:t>Correlation is a statistical technique that can show how strongly pairs of variables are related (see correlation matrix)</a:t>
            </a:r>
          </a:p>
          <a:p>
            <a:pPr lvl="0">
              <a:spcBef>
                <a:spcPts val="0"/>
              </a:spcBef>
              <a:buNone/>
            </a:pPr>
            <a:r>
              <a:rPr lang="en"/>
              <a:t>Using 0.5 as a cut-off, the following variables show significant correlation:</a:t>
            </a:r>
          </a:p>
          <a:p>
            <a:pPr lvl="0">
              <a:spcBef>
                <a:spcPts val="0"/>
              </a:spcBef>
              <a:buNone/>
            </a:pPr>
            <a:r>
              <a:rPr lang="en"/>
              <a:t>Age : Pregnancy (.68)</a:t>
            </a:r>
          </a:p>
          <a:p>
            <a:pPr lvl="0">
              <a:spcBef>
                <a:spcPts val="0"/>
              </a:spcBef>
              <a:buNone/>
            </a:pPr>
            <a:r>
              <a:rPr lang="en"/>
              <a:t>BMI : Skin Thickness (.66)</a:t>
            </a:r>
          </a:p>
          <a:p>
            <a:pPr lvl="0">
              <a:spcBef>
                <a:spcPts val="0"/>
              </a:spcBef>
              <a:buNone/>
            </a:pPr>
            <a:r>
              <a:rPr lang="en"/>
              <a:t>Glucose: Outcome (.52)</a:t>
            </a:r>
          </a:p>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sz="2400">
                <a:solidFill>
                  <a:srgbClr val="000000"/>
                </a:solidFill>
              </a:rPr>
              <a:t>Visualizing the Data (T-Test)</a:t>
            </a:r>
          </a:p>
        </p:txBody>
      </p:sp>
      <p:sp>
        <p:nvSpPr>
          <p:cNvPr id="117" name="Shape 117"/>
          <p:cNvSpPr txBox="1">
            <a:spLocks noGrp="1"/>
          </p:cNvSpPr>
          <p:nvPr>
            <p:ph type="body" idx="1"/>
          </p:nvPr>
        </p:nvSpPr>
        <p:spPr>
          <a:xfrm>
            <a:off x="5798625" y="1152475"/>
            <a:ext cx="3033600" cy="3416400"/>
          </a:xfrm>
          <a:prstGeom prst="rect">
            <a:avLst/>
          </a:prstGeom>
        </p:spPr>
        <p:txBody>
          <a:bodyPr lIns="91425" tIns="91425" rIns="91425" bIns="91425" anchor="t" anchorCtr="0">
            <a:noAutofit/>
          </a:bodyPr>
          <a:lstStyle/>
          <a:p>
            <a:pPr marL="457200" lvl="0" indent="-228600" rtl="0">
              <a:spcBef>
                <a:spcPts val="0"/>
              </a:spcBef>
              <a:buChar char="-"/>
            </a:pPr>
            <a:r>
              <a:rPr lang="en"/>
              <a:t>This density plot of the distributions of Non-Diabetic (red) and Diabetic (blue) patient's BMI:</a:t>
            </a:r>
          </a:p>
          <a:p>
            <a:pPr marL="457200" lvl="0" indent="-228600" rtl="0">
              <a:spcBef>
                <a:spcPts val="0"/>
              </a:spcBef>
              <a:buAutoNum type="arabicPeriod"/>
            </a:pPr>
            <a:r>
              <a:rPr lang="en"/>
              <a:t>Confirms normality</a:t>
            </a:r>
          </a:p>
          <a:p>
            <a:pPr marL="457200" lvl="0" indent="-228600">
              <a:spcBef>
                <a:spcPts val="0"/>
              </a:spcBef>
              <a:buAutoNum type="arabicPeriod"/>
            </a:pPr>
            <a:r>
              <a:rPr lang="en"/>
              <a:t>Shows difference in peaks synonymous with difference in means</a:t>
            </a:r>
          </a:p>
        </p:txBody>
      </p:sp>
      <p:pic>
        <p:nvPicPr>
          <p:cNvPr id="118" name="Shape 118"/>
          <p:cNvPicPr preferRelativeResize="0"/>
          <p:nvPr/>
        </p:nvPicPr>
        <p:blipFill>
          <a:blip r:embed="rId3">
            <a:alphaModFix/>
          </a:blip>
          <a:stretch>
            <a:fillRect/>
          </a:stretch>
        </p:blipFill>
        <p:spPr>
          <a:xfrm>
            <a:off x="135850" y="1169975"/>
            <a:ext cx="5486400" cy="338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T-test (1)</a:t>
            </a:r>
          </a:p>
        </p:txBody>
      </p:sp>
      <p:sp>
        <p:nvSpPr>
          <p:cNvPr id="124" name="Shape 12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Dataset divided into two frames based on the outcome of diabetes (yes or no)</a:t>
            </a:r>
          </a:p>
          <a:p>
            <a:pPr marL="457200" lvl="0" indent="-228600" rtl="0">
              <a:spcBef>
                <a:spcPts val="0"/>
              </a:spcBef>
            </a:pPr>
            <a:r>
              <a:rPr lang="en"/>
              <a:t>The case includes the samples with diabetes. </a:t>
            </a:r>
          </a:p>
          <a:p>
            <a:pPr marL="457200" lvl="0" indent="-228600" rtl="0">
              <a:spcBef>
                <a:spcPts val="0"/>
              </a:spcBef>
            </a:pPr>
            <a:r>
              <a:rPr lang="en"/>
              <a:t>The control includes the samples without diabetes</a:t>
            </a:r>
          </a:p>
          <a:p>
            <a:pPr marL="457200" lvl="0" indent="-228600" rtl="0">
              <a:spcBef>
                <a:spcPts val="0"/>
              </a:spcBef>
            </a:pPr>
            <a:r>
              <a:rPr lang="en"/>
              <a:t>T-tests are then performed comparing the average of both the case and control, to see if there is a difference in means for various variables. </a:t>
            </a:r>
          </a:p>
          <a:p>
            <a:pPr marL="457200" lvl="0" indent="-228600" rtl="0">
              <a:spcBef>
                <a:spcPts val="0"/>
              </a:spcBef>
            </a:pPr>
            <a:r>
              <a:rPr lang="en"/>
              <a:t>Variables tested include:</a:t>
            </a:r>
          </a:p>
          <a:p>
            <a:pPr marL="914400" lvl="1" indent="-228600" rtl="0">
              <a:spcBef>
                <a:spcPts val="0"/>
              </a:spcBef>
            </a:pPr>
            <a:r>
              <a:rPr lang="en"/>
              <a:t>Pregnancies, Glucose, Blood Pressure, SkinThickness, Insulin, BMI, DiabetesPedigreeFunction and 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T-Test (2)</a:t>
            </a:r>
          </a:p>
        </p:txBody>
      </p:sp>
      <p:sp>
        <p:nvSpPr>
          <p:cNvPr id="130" name="Shape 13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sz="1600" dirty="0"/>
              <a:t>We have eight null hypotheses, one for each of the variables. </a:t>
            </a:r>
          </a:p>
          <a:p>
            <a:pPr marL="914400" lvl="1" indent="-228600" rtl="0">
              <a:spcBef>
                <a:spcPts val="0"/>
              </a:spcBef>
            </a:pPr>
            <a:r>
              <a:rPr lang="en" sz="1200" dirty="0"/>
              <a:t>The null hypothesis for each variable is that there is no difference in means for each variable between the control group and the case group. </a:t>
            </a:r>
          </a:p>
          <a:p>
            <a:pPr marL="457200" lvl="0" indent="-228600" rtl="0">
              <a:spcBef>
                <a:spcPts val="0"/>
              </a:spcBef>
            </a:pPr>
            <a:r>
              <a:rPr lang="en" sz="1600" dirty="0"/>
              <a:t>We have eight alternative hypotheses, one for each of the variables.</a:t>
            </a:r>
          </a:p>
          <a:p>
            <a:pPr marL="914400" lvl="1" indent="-228600" rtl="0">
              <a:spcBef>
                <a:spcPts val="0"/>
              </a:spcBef>
            </a:pPr>
            <a:r>
              <a:rPr lang="en" sz="1200" dirty="0"/>
              <a:t>The alternative hypothesis for each variable is that there is a difference in means for each variable between the control group and the case group.</a:t>
            </a:r>
          </a:p>
          <a:p>
            <a:pPr marL="457200" lvl="0" indent="-228600" rtl="0">
              <a:spcBef>
                <a:spcPts val="0"/>
              </a:spcBef>
            </a:pPr>
            <a:r>
              <a:rPr lang="en" sz="1600" dirty="0"/>
              <a:t>The p-values that running a t-test on each variable gives us are as follows:</a:t>
            </a:r>
          </a:p>
          <a:p>
            <a:pPr marL="914400" lvl="1" indent="-228600" rtl="0">
              <a:spcBef>
                <a:spcPts val="0"/>
              </a:spcBef>
            </a:pPr>
            <a:r>
              <a:rPr lang="en" sz="1200" dirty="0"/>
              <a:t>Pregnancies = 7.618e-06; Glucose &lt; 2.2e-16 ; BloodPressure = 0.0002131</a:t>
            </a:r>
            <a:r>
              <a:rPr lang="en" sz="1050" dirty="0">
                <a:solidFill>
                  <a:schemeClr val="dk1"/>
                </a:solidFill>
                <a:highlight>
                  <a:srgbClr val="FFFFFF"/>
                </a:highlight>
              </a:rPr>
              <a:t>; </a:t>
            </a:r>
            <a:r>
              <a:rPr lang="en" sz="1200" dirty="0">
                <a:solidFill>
                  <a:srgbClr val="666666"/>
                </a:solidFill>
                <a:highlight>
                  <a:srgbClr val="FFFFFF"/>
                </a:highlight>
              </a:rPr>
              <a:t>SkinThickness = 1.677e-07; Insulin = 3.429e-08; BMI = 6.797e-08; DiabetesPedigreeFunction = 0.0001749; Age = 3.098e-11</a:t>
            </a:r>
          </a:p>
          <a:p>
            <a:pPr marL="914400" lvl="1" indent="-228600" rtl="0">
              <a:spcBef>
                <a:spcPts val="0"/>
              </a:spcBef>
              <a:buClr>
                <a:schemeClr val="dk1"/>
              </a:buClr>
            </a:pPr>
            <a:r>
              <a:rPr lang="en" sz="1200" dirty="0"/>
              <a:t>All p-values are significant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T-Test (3)</a:t>
            </a:r>
          </a:p>
        </p:txBody>
      </p:sp>
      <p:sp>
        <p:nvSpPr>
          <p:cNvPr id="136" name="Shape 13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Based on this, we can reject all 8 null hypotheses, and accept all 8 alternative hypotheses.</a:t>
            </a:r>
          </a:p>
          <a:p>
            <a:pPr marL="914400" lvl="1" indent="-228600" rtl="0">
              <a:spcBef>
                <a:spcPts val="0"/>
              </a:spcBef>
            </a:pPr>
            <a:r>
              <a:rPr lang="en"/>
              <a:t>There is a difference in means between case and control for all 8 variables.</a:t>
            </a:r>
          </a:p>
          <a:p>
            <a:pPr marL="457200" lvl="0" indent="-228600" rtl="0">
              <a:spcBef>
                <a:spcPts val="0"/>
              </a:spcBef>
            </a:pPr>
            <a:r>
              <a:rPr lang="en"/>
              <a:t>This suggests that the designers of the study chose good variables to use for studying, and predicting diabetes. </a:t>
            </a:r>
          </a:p>
          <a:p>
            <a:pPr marL="457200" lvl="0" indent="-228600" rtl="0">
              <a:spcBef>
                <a:spcPts val="0"/>
              </a:spcBef>
            </a:pPr>
            <a:r>
              <a:rPr lang="en"/>
              <a:t>For the DiabetesPedigreeFunction, the confidence intervals for the value of the difference in means are all less than one, however, since the range of values for this variable are so small, this is expected. </a:t>
            </a:r>
          </a:p>
          <a:p>
            <a:pPr marL="914400" lvl="1" indent="-228600" rtl="0">
              <a:spcBef>
                <a:spcPts val="0"/>
              </a:spcBef>
            </a:pPr>
            <a:r>
              <a:rPr lang="en"/>
              <a:t>Values range between 0.085 and 2.420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Logistic Regression</a:t>
            </a:r>
          </a:p>
        </p:txBody>
      </p:sp>
      <p:sp>
        <p:nvSpPr>
          <p:cNvPr id="142" name="Shape 14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A logistic regression was performed using Outcome as a response variable, and all the other 8 variables as the various predictor variables. </a:t>
            </a:r>
          </a:p>
          <a:p>
            <a:pPr marL="457200" lvl="0" indent="-228600" rtl="0">
              <a:spcBef>
                <a:spcPts val="0"/>
              </a:spcBef>
            </a:pPr>
            <a:r>
              <a:rPr lang="en"/>
              <a:t>The null hypothesis for our logistic regression is that there is no relationship between the response variable Outcome and the predictor variables.</a:t>
            </a:r>
          </a:p>
          <a:p>
            <a:pPr marL="457200" lvl="0" indent="-228600" rtl="0">
              <a:spcBef>
                <a:spcPts val="0"/>
              </a:spcBef>
            </a:pPr>
            <a:r>
              <a:rPr lang="en"/>
              <a:t>The alternative hypothesis for the logistic regression is that there is a relationship between the response variable Outcome and the predictor variables.  </a:t>
            </a:r>
          </a:p>
          <a:p>
            <a:pPr marL="457200" lvl="0" indent="-228600">
              <a:spcBef>
                <a:spcPts val="0"/>
              </a:spcBef>
            </a:pPr>
            <a:r>
              <a:rPr lang="en"/>
              <a:t>The analysis shows that we can reject the null hypothesis and accept the alternative hypothesis, as discussed in the next slide.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Logistic Regression</a:t>
            </a:r>
          </a:p>
        </p:txBody>
      </p:sp>
      <p:sp>
        <p:nvSpPr>
          <p:cNvPr id="148" name="Shape 14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Glucose is shown to be a significant predictor variable; p-value = 3.24e-11, which is less than 0.001</a:t>
            </a:r>
          </a:p>
          <a:p>
            <a:pPr marL="457200" lvl="0" indent="-228600" rtl="0">
              <a:spcBef>
                <a:spcPts val="0"/>
              </a:spcBef>
            </a:pPr>
            <a:r>
              <a:rPr lang="en"/>
              <a:t>Other significant predictor variables are BMI and the DiabetesPedigreeFunction, with p-values of 0.00989 and 0.00760</a:t>
            </a:r>
          </a:p>
          <a:p>
            <a:pPr marL="914400" lvl="1" indent="-228600" rtl="0">
              <a:spcBef>
                <a:spcPts val="0"/>
              </a:spcBef>
            </a:pPr>
            <a:r>
              <a:rPr lang="en"/>
              <a:t>Both p-values are less than 0.01, so this is within the scientific standard of 0.05</a:t>
            </a:r>
          </a:p>
          <a:p>
            <a:pPr marL="457200" lvl="0" indent="-228600" rtl="0">
              <a:spcBef>
                <a:spcPts val="0"/>
              </a:spcBef>
            </a:pPr>
            <a:r>
              <a:rPr lang="en"/>
              <a:t>Beta values for Glucose, BMI, and DiabetesPedigreeFunction are as follows</a:t>
            </a:r>
          </a:p>
          <a:p>
            <a:pPr marL="914400" lvl="1" indent="-228600" rtl="0">
              <a:spcBef>
                <a:spcPts val="0"/>
              </a:spcBef>
            </a:pPr>
            <a:r>
              <a:rPr lang="en"/>
              <a:t>3.287e-02</a:t>
            </a:r>
          </a:p>
          <a:p>
            <a:pPr marL="914400" lvl="1" indent="-228600" rtl="0">
              <a:spcBef>
                <a:spcPts val="0"/>
              </a:spcBef>
            </a:pPr>
            <a:r>
              <a:rPr lang="en"/>
              <a:t>7.054e-02</a:t>
            </a:r>
          </a:p>
          <a:p>
            <a:pPr marL="914400" lvl="1" indent="-228600">
              <a:spcBef>
                <a:spcPts val="0"/>
              </a:spcBef>
            </a:pPr>
            <a:r>
              <a:rPr lang="en"/>
              <a:t>1.141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Logistic Regression</a:t>
            </a:r>
          </a:p>
        </p:txBody>
      </p:sp>
      <p:sp>
        <p:nvSpPr>
          <p:cNvPr id="154" name="Shape 15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sz="1400" dirty="0"/>
              <a:t>This means that for each unit increase in Glucose, the odds of a patient having diabetes increases by 3.9011%.</a:t>
            </a:r>
          </a:p>
          <a:p>
            <a:pPr marL="914400" lvl="1" indent="-228600" rtl="0">
              <a:spcBef>
                <a:spcPts val="0"/>
              </a:spcBef>
            </a:pPr>
            <a:r>
              <a:rPr lang="en" sz="1100" dirty="0"/>
              <a:t>e^(3.287e-02) = 1.039011</a:t>
            </a:r>
          </a:p>
          <a:p>
            <a:pPr marL="457200" lvl="0" indent="-228600" rtl="0">
              <a:spcBef>
                <a:spcPts val="0"/>
              </a:spcBef>
            </a:pPr>
            <a:r>
              <a:rPr lang="en" sz="1400" dirty="0"/>
              <a:t>For each unit increase in BMI, the odds of a patient having diabetes increases by 7.3085%.</a:t>
            </a:r>
          </a:p>
          <a:p>
            <a:pPr marL="914400" lvl="1" indent="-228600" rtl="0">
              <a:spcBef>
                <a:spcPts val="0"/>
              </a:spcBef>
            </a:pPr>
            <a:r>
              <a:rPr lang="en" sz="1100" dirty="0"/>
              <a:t>e^(7.054e-02) = 1.073085</a:t>
            </a:r>
          </a:p>
          <a:p>
            <a:pPr marL="457200" lvl="0" indent="-228600" rtl="0">
              <a:spcBef>
                <a:spcPts val="0"/>
              </a:spcBef>
            </a:pPr>
            <a:r>
              <a:rPr lang="en" sz="1400" dirty="0"/>
              <a:t>For each unit increase in DiabetesPedigreeFunction, the odds of a patient having diabetes increases by 212.9611%.</a:t>
            </a:r>
          </a:p>
          <a:p>
            <a:pPr marL="914400" lvl="1" indent="-228600" rtl="0">
              <a:spcBef>
                <a:spcPts val="0"/>
              </a:spcBef>
            </a:pPr>
            <a:r>
              <a:rPr lang="en" sz="1100" dirty="0"/>
              <a:t>e^(1.141) = 3.129611</a:t>
            </a:r>
          </a:p>
          <a:p>
            <a:pPr marL="914400" lvl="1" indent="-228600">
              <a:spcBef>
                <a:spcPts val="0"/>
              </a:spcBef>
            </a:pPr>
            <a:r>
              <a:rPr lang="en" sz="1100" dirty="0"/>
              <a:t>This large increase actually makes sense since the spread of DiabetesPedigreeFunction is very small. An increase of 1 unit would actually be pretty large and probably unusual.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Logistic Regression (Glucose, BMI, DPF)</a:t>
            </a:r>
          </a:p>
        </p:txBody>
      </p:sp>
      <p:pic>
        <p:nvPicPr>
          <p:cNvPr id="2" name="Picture 1" descr="Screen Shot 2017-03-13 at 6.09.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50" y="944684"/>
            <a:ext cx="7298059" cy="41368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descr="File:PhoenixDowntown.jpg"/>
          <p:cNvPicPr preferRelativeResize="0"/>
          <p:nvPr/>
        </p:nvPicPr>
        <p:blipFill>
          <a:blip r:embed="rId3">
            <a:alphaModFix/>
          </a:blip>
          <a:stretch>
            <a:fillRect/>
          </a:stretch>
        </p:blipFill>
        <p:spPr>
          <a:xfrm>
            <a:off x="5433236" y="2392326"/>
            <a:ext cx="3399059" cy="2700396"/>
          </a:xfrm>
          <a:prstGeom prst="rect">
            <a:avLst/>
          </a:prstGeom>
          <a:noFill/>
          <a:ln>
            <a:noFill/>
          </a:ln>
        </p:spPr>
      </p:pic>
      <p:sp>
        <p:nvSpPr>
          <p:cNvPr id="63" name="Shape 6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Study Background</a:t>
            </a:r>
          </a:p>
        </p:txBody>
      </p:sp>
      <p:sp>
        <p:nvSpPr>
          <p:cNvPr id="64" name="Shape 6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dirty="0"/>
              <a:t>Population for dataset was the Pima Indian population located near Phoenix, Arizona</a:t>
            </a:r>
          </a:p>
          <a:p>
            <a:pPr marL="457200" lvl="0" indent="-228600" rtl="0">
              <a:spcBef>
                <a:spcPts val="0"/>
              </a:spcBef>
            </a:pPr>
            <a:r>
              <a:rPr lang="en" dirty="0"/>
              <a:t>Dataset was used in a study relating to diabetes among the Pima Indian population</a:t>
            </a:r>
          </a:p>
          <a:p>
            <a:pPr marL="457200" lvl="0" indent="-228600" rtl="0">
              <a:spcBef>
                <a:spcPts val="0"/>
              </a:spcBef>
            </a:pPr>
            <a:r>
              <a:rPr lang="en" dirty="0"/>
              <a:t>Published in 1988 article</a:t>
            </a:r>
          </a:p>
          <a:p>
            <a:pPr marL="457200" lvl="0" indent="-228600" rtl="0">
              <a:spcBef>
                <a:spcPts val="0"/>
              </a:spcBef>
            </a:pPr>
            <a:r>
              <a:rPr lang="en" dirty="0"/>
              <a:t>Population was being continuously </a:t>
            </a:r>
            <a:br>
              <a:rPr lang="en" dirty="0"/>
            </a:br>
            <a:r>
              <a:rPr lang="en" dirty="0"/>
              <a:t>monitored since 1965 due to abnormally </a:t>
            </a:r>
            <a:br>
              <a:rPr lang="en" dirty="0"/>
            </a:br>
            <a:r>
              <a:rPr lang="en" dirty="0"/>
              <a:t>high incidence of diabetes</a:t>
            </a:r>
          </a:p>
          <a:p>
            <a:pPr marL="457200" lvl="0" indent="-228600">
              <a:spcBef>
                <a:spcPts val="0"/>
              </a:spcBef>
            </a:pPr>
            <a:r>
              <a:rPr lang="en" dirty="0"/>
              <a:t>Only women are included in the study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K-fold Cross Validation Analysis</a:t>
            </a:r>
          </a:p>
        </p:txBody>
      </p:sp>
      <p:sp>
        <p:nvSpPr>
          <p:cNvPr id="166" name="Shape 1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dirty="0"/>
              <a:t>4-fold cross validation on filtered data</a:t>
            </a:r>
          </a:p>
          <a:p>
            <a:pPr marL="457200" lvl="0" indent="-228600" rtl="0">
              <a:spcBef>
                <a:spcPts val="0"/>
              </a:spcBef>
            </a:pPr>
            <a:r>
              <a:rPr lang="en" dirty="0"/>
              <a:t>Split data into 4 equal divisions</a:t>
            </a:r>
          </a:p>
          <a:p>
            <a:pPr marL="914400" lvl="1" indent="-228600" rtl="0">
              <a:spcBef>
                <a:spcPts val="0"/>
              </a:spcBef>
            </a:pPr>
            <a:r>
              <a:rPr lang="en" dirty="0"/>
              <a:t>Use each one as a test set against the others</a:t>
            </a:r>
          </a:p>
          <a:p>
            <a:pPr marL="457200" lvl="0" indent="-228600" rtl="0">
              <a:spcBef>
                <a:spcPts val="0"/>
              </a:spcBef>
            </a:pPr>
            <a:r>
              <a:rPr lang="en" dirty="0"/>
              <a:t>Use cross validations to create ROCR objects</a:t>
            </a:r>
          </a:p>
          <a:p>
            <a:pPr marL="457200" lvl="0" indent="-228600" rtl="0">
              <a:spcBef>
                <a:spcPts val="0"/>
              </a:spcBef>
            </a:pPr>
            <a:r>
              <a:rPr lang="en" dirty="0"/>
              <a:t>Obtain area under curve to determine strength</a:t>
            </a:r>
          </a:p>
          <a:p>
            <a:pPr marL="914400" lvl="1" indent="-228600" rtl="0">
              <a:spcBef>
                <a:spcPts val="0"/>
              </a:spcBef>
            </a:pPr>
            <a:r>
              <a:rPr lang="en" dirty="0"/>
              <a:t>For Logistic regression model using all predictors: average AUC = 0.8479</a:t>
            </a:r>
          </a:p>
          <a:p>
            <a:pPr marL="914400" lvl="1" indent="-228600" rtl="0">
              <a:spcBef>
                <a:spcPts val="0"/>
              </a:spcBef>
            </a:pPr>
            <a:r>
              <a:rPr lang="en" dirty="0"/>
              <a:t>For Logistic regression model using significant predictors: average AUC = 0.8478</a:t>
            </a:r>
          </a:p>
          <a:p>
            <a:pPr marL="914400" lvl="1" indent="-228600">
              <a:spcBef>
                <a:spcPts val="0"/>
              </a:spcBef>
            </a:pPr>
            <a:r>
              <a:rPr lang="en" dirty="0"/>
              <a:t>For Linear regression model using </a:t>
            </a:r>
            <a:r>
              <a:rPr lang="en-US" dirty="0"/>
              <a:t>all </a:t>
            </a:r>
            <a:r>
              <a:rPr lang="en" dirty="0"/>
              <a:t>predictors: average AUC = 0.8421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Logistic Regression ROCR (all variables)</a:t>
            </a:r>
          </a:p>
        </p:txBody>
      </p:sp>
      <p:pic>
        <p:nvPicPr>
          <p:cNvPr id="172" name="Shape 172"/>
          <p:cNvPicPr preferRelativeResize="0"/>
          <p:nvPr/>
        </p:nvPicPr>
        <p:blipFill>
          <a:blip r:embed="rId3">
            <a:alphaModFix/>
          </a:blip>
          <a:stretch>
            <a:fillRect/>
          </a:stretch>
        </p:blipFill>
        <p:spPr>
          <a:xfrm>
            <a:off x="1038225" y="1017725"/>
            <a:ext cx="7067550" cy="3962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Logistic Regression ROCR (BMI, Glucose, DPF) </a:t>
            </a:r>
          </a:p>
        </p:txBody>
      </p:sp>
      <p:pic>
        <p:nvPicPr>
          <p:cNvPr id="178" name="Shape 178"/>
          <p:cNvPicPr preferRelativeResize="0"/>
          <p:nvPr/>
        </p:nvPicPr>
        <p:blipFill>
          <a:blip r:embed="rId3">
            <a:alphaModFix/>
          </a:blip>
          <a:stretch>
            <a:fillRect/>
          </a:stretch>
        </p:blipFill>
        <p:spPr>
          <a:xfrm>
            <a:off x="1354562" y="1130725"/>
            <a:ext cx="6434875" cy="3830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4-fold cross validation: Linear Regression ROCR</a:t>
            </a:r>
          </a:p>
        </p:txBody>
      </p:sp>
      <p:pic>
        <p:nvPicPr>
          <p:cNvPr id="184" name="Shape 184"/>
          <p:cNvPicPr preferRelativeResize="0"/>
          <p:nvPr/>
        </p:nvPicPr>
        <p:blipFill>
          <a:blip r:embed="rId3">
            <a:alphaModFix/>
          </a:blip>
          <a:stretch>
            <a:fillRect/>
          </a:stretch>
        </p:blipFill>
        <p:spPr>
          <a:xfrm>
            <a:off x="1507812" y="1152475"/>
            <a:ext cx="6128375" cy="3694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Hierarchical Clustering (Binned BMI)</a:t>
            </a:r>
          </a:p>
        </p:txBody>
      </p:sp>
      <p:sp>
        <p:nvSpPr>
          <p:cNvPr id="190" name="Shape 190"/>
          <p:cNvSpPr txBox="1">
            <a:spLocks noGrp="1"/>
          </p:cNvSpPr>
          <p:nvPr>
            <p:ph type="body" idx="1"/>
          </p:nvPr>
        </p:nvSpPr>
        <p:spPr>
          <a:xfrm>
            <a:off x="433200" y="3920250"/>
            <a:ext cx="8239800" cy="1101900"/>
          </a:xfrm>
          <a:prstGeom prst="rect">
            <a:avLst/>
          </a:prstGeom>
        </p:spPr>
        <p:txBody>
          <a:bodyPr lIns="91425" tIns="91425" rIns="91425" bIns="91425" anchor="t" anchorCtr="0">
            <a:noAutofit/>
          </a:bodyPr>
          <a:lstStyle/>
          <a:p>
            <a:pPr marL="457200" lvl="0" indent="-228600" rtl="0">
              <a:spcBef>
                <a:spcPts val="0"/>
              </a:spcBef>
              <a:buChar char="-"/>
            </a:pPr>
            <a:r>
              <a:rPr lang="en" dirty="0"/>
              <a:t>Created a new variable, BMI category, which used a cut-off of BMI&lt;30 for Non-Obese &amp; BMI &gt;= 30 for Obese.</a:t>
            </a:r>
          </a:p>
          <a:p>
            <a:pPr marL="457200" lvl="0" indent="-228600">
              <a:spcBef>
                <a:spcPts val="0"/>
              </a:spcBef>
              <a:buChar char="-"/>
            </a:pPr>
            <a:r>
              <a:rPr lang="en" dirty="0"/>
              <a:t>Hierarchical clustering of a sample shows clusters of Obese &amp; Non-Obese  </a:t>
            </a:r>
          </a:p>
        </p:txBody>
      </p:sp>
      <p:pic>
        <p:nvPicPr>
          <p:cNvPr id="191" name="Shape 191"/>
          <p:cNvPicPr preferRelativeResize="0"/>
          <p:nvPr/>
        </p:nvPicPr>
        <p:blipFill>
          <a:blip r:embed="rId3">
            <a:alphaModFix/>
          </a:blip>
          <a:stretch>
            <a:fillRect/>
          </a:stretch>
        </p:blipFill>
        <p:spPr>
          <a:xfrm>
            <a:off x="152400" y="1170125"/>
            <a:ext cx="8520600" cy="252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Hierarchical Clustering (Binned Glucose)</a:t>
            </a:r>
          </a:p>
          <a:p>
            <a:pPr lvl="0">
              <a:spcBef>
                <a:spcPts val="0"/>
              </a:spcBef>
              <a:buNone/>
            </a:pPr>
            <a:endParaRPr/>
          </a:p>
        </p:txBody>
      </p:sp>
      <p:sp>
        <p:nvSpPr>
          <p:cNvPr id="197" name="Shape 197"/>
          <p:cNvSpPr txBox="1">
            <a:spLocks noGrp="1"/>
          </p:cNvSpPr>
          <p:nvPr>
            <p:ph type="body" idx="1"/>
          </p:nvPr>
        </p:nvSpPr>
        <p:spPr>
          <a:xfrm>
            <a:off x="311700" y="3730600"/>
            <a:ext cx="8520600" cy="1155600"/>
          </a:xfrm>
          <a:prstGeom prst="rect">
            <a:avLst/>
          </a:prstGeom>
        </p:spPr>
        <p:txBody>
          <a:bodyPr lIns="91425" tIns="91425" rIns="91425" bIns="91425" anchor="t" anchorCtr="0">
            <a:noAutofit/>
          </a:bodyPr>
          <a:lstStyle/>
          <a:p>
            <a:pPr marL="457200" lvl="0" indent="-228600" rtl="0">
              <a:spcBef>
                <a:spcPts val="0"/>
              </a:spcBef>
              <a:buChar char="-"/>
            </a:pPr>
            <a:r>
              <a:rPr lang="en"/>
              <a:t>Created a new variable, Glucose category, which used a cut-off of Glucose Conc&lt;140 for Low Glucose &amp; Glucose Conc&gt;=140 for High Glucose.</a:t>
            </a:r>
          </a:p>
          <a:p>
            <a:pPr marL="457200" lvl="0" indent="-228600" rtl="0">
              <a:spcBef>
                <a:spcPts val="0"/>
              </a:spcBef>
              <a:buChar char="-"/>
            </a:pPr>
            <a:r>
              <a:rPr lang="en"/>
              <a:t>Hierarchical clustering of a sample shows clusters of Low &amp; High Glucose  </a:t>
            </a:r>
          </a:p>
          <a:p>
            <a:pPr lvl="0">
              <a:spcBef>
                <a:spcPts val="0"/>
              </a:spcBef>
              <a:buNone/>
            </a:pPr>
            <a:endParaRPr/>
          </a:p>
        </p:txBody>
      </p:sp>
      <p:pic>
        <p:nvPicPr>
          <p:cNvPr id="198" name="Shape 198"/>
          <p:cNvPicPr preferRelativeResize="0"/>
          <p:nvPr/>
        </p:nvPicPr>
        <p:blipFill>
          <a:blip r:embed="rId3">
            <a:alphaModFix/>
          </a:blip>
          <a:stretch>
            <a:fillRect/>
          </a:stretch>
        </p:blipFill>
        <p:spPr>
          <a:xfrm>
            <a:off x="152400" y="1170125"/>
            <a:ext cx="8869950" cy="240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Hierarchical Clustering (Binned Glucose &amp; BMI)</a:t>
            </a:r>
          </a:p>
          <a:p>
            <a:pPr lvl="0">
              <a:spcBef>
                <a:spcPts val="0"/>
              </a:spcBef>
              <a:buClr>
                <a:schemeClr val="dk1"/>
              </a:buClr>
              <a:buSzPct val="39285"/>
              <a:buFont typeface="Arial"/>
              <a:buNone/>
            </a:pPr>
            <a:endParaRPr/>
          </a:p>
          <a:p>
            <a:pPr lvl="0">
              <a:spcBef>
                <a:spcPts val="0"/>
              </a:spcBef>
              <a:buNone/>
            </a:pPr>
            <a:endParaRPr/>
          </a:p>
        </p:txBody>
      </p:sp>
      <p:pic>
        <p:nvPicPr>
          <p:cNvPr id="204" name="Shape 204"/>
          <p:cNvPicPr preferRelativeResize="0"/>
          <p:nvPr/>
        </p:nvPicPr>
        <p:blipFill>
          <a:blip r:embed="rId3">
            <a:alphaModFix/>
          </a:blip>
          <a:stretch>
            <a:fillRect/>
          </a:stretch>
        </p:blipFill>
        <p:spPr>
          <a:xfrm>
            <a:off x="311700" y="1017724"/>
            <a:ext cx="8616850" cy="3875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K-means Clustering</a:t>
            </a:r>
          </a:p>
        </p:txBody>
      </p:sp>
      <p:sp>
        <p:nvSpPr>
          <p:cNvPr id="210" name="Shape 210"/>
          <p:cNvSpPr txBox="1">
            <a:spLocks noGrp="1"/>
          </p:cNvSpPr>
          <p:nvPr>
            <p:ph type="body" idx="1"/>
          </p:nvPr>
        </p:nvSpPr>
        <p:spPr>
          <a:xfrm>
            <a:off x="6217775" y="1152475"/>
            <a:ext cx="2614500" cy="3416400"/>
          </a:xfrm>
          <a:prstGeom prst="rect">
            <a:avLst/>
          </a:prstGeom>
        </p:spPr>
        <p:txBody>
          <a:bodyPr lIns="91425" tIns="91425" rIns="91425" bIns="91425" anchor="t" anchorCtr="0">
            <a:noAutofit/>
          </a:bodyPr>
          <a:lstStyle/>
          <a:p>
            <a:pPr lvl="0">
              <a:spcBef>
                <a:spcPts val="0"/>
              </a:spcBef>
              <a:buNone/>
            </a:pPr>
            <a:r>
              <a:rPr lang="en"/>
              <a:t>This plot shows the within sum of squares of several values of K.</a:t>
            </a:r>
          </a:p>
          <a:p>
            <a:pPr lvl="0">
              <a:spcBef>
                <a:spcPts val="0"/>
              </a:spcBef>
              <a:buNone/>
            </a:pPr>
            <a:r>
              <a:rPr lang="en"/>
              <a:t>Ideally, we want to minimize wss without getting an absurd number of clusters</a:t>
            </a:r>
          </a:p>
          <a:p>
            <a:pPr lvl="0">
              <a:spcBef>
                <a:spcPts val="0"/>
              </a:spcBef>
              <a:buNone/>
            </a:pPr>
            <a:r>
              <a:rPr lang="en"/>
              <a:t>Visually, I chose a cut-off of 3.</a:t>
            </a:r>
          </a:p>
        </p:txBody>
      </p:sp>
      <p:pic>
        <p:nvPicPr>
          <p:cNvPr id="211" name="Shape 211"/>
          <p:cNvPicPr preferRelativeResize="0"/>
          <p:nvPr/>
        </p:nvPicPr>
        <p:blipFill>
          <a:blip r:embed="rId3">
            <a:alphaModFix/>
          </a:blip>
          <a:stretch>
            <a:fillRect/>
          </a:stretch>
        </p:blipFill>
        <p:spPr>
          <a:xfrm>
            <a:off x="380300" y="1152475"/>
            <a:ext cx="5430575"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Multidimensional Scaling (MDS)</a:t>
            </a:r>
          </a:p>
        </p:txBody>
      </p:sp>
      <p:sp>
        <p:nvSpPr>
          <p:cNvPr id="217" name="Shape 217"/>
          <p:cNvSpPr txBox="1">
            <a:spLocks noGrp="1"/>
          </p:cNvSpPr>
          <p:nvPr>
            <p:ph type="body" idx="1"/>
          </p:nvPr>
        </p:nvSpPr>
        <p:spPr>
          <a:xfrm>
            <a:off x="4654075" y="1859462"/>
            <a:ext cx="3993900" cy="2442300"/>
          </a:xfrm>
          <a:prstGeom prst="rect">
            <a:avLst/>
          </a:prstGeom>
        </p:spPr>
        <p:txBody>
          <a:bodyPr lIns="91425" tIns="91425" rIns="91425" bIns="91425" anchor="t" anchorCtr="0">
            <a:noAutofit/>
          </a:bodyPr>
          <a:lstStyle/>
          <a:p>
            <a:pPr lvl="0">
              <a:spcBef>
                <a:spcPts val="0"/>
              </a:spcBef>
              <a:buNone/>
            </a:pPr>
            <a:r>
              <a:rPr lang="en"/>
              <a:t>Multidimensional Scaling (MDS) shows the similarity between multiple rows (patient samples) and columns (test parameters).</a:t>
            </a:r>
          </a:p>
          <a:p>
            <a:pPr lvl="0">
              <a:spcBef>
                <a:spcPts val="0"/>
              </a:spcBef>
              <a:buClr>
                <a:schemeClr val="dk1"/>
              </a:buClr>
              <a:buSzPct val="61111"/>
              <a:buFont typeface="Arial"/>
              <a:buNone/>
            </a:pPr>
            <a:r>
              <a:rPr lang="en"/>
              <a:t>This is an MDS plot using groups from K-means (k=3).</a:t>
            </a:r>
          </a:p>
          <a:p>
            <a:pPr lvl="0">
              <a:spcBef>
                <a:spcPts val="0"/>
              </a:spcBef>
              <a:buNone/>
            </a:pPr>
            <a:endParaRPr/>
          </a:p>
        </p:txBody>
      </p:sp>
      <p:pic>
        <p:nvPicPr>
          <p:cNvPr id="218" name="Shape 218"/>
          <p:cNvPicPr preferRelativeResize="0"/>
          <p:nvPr/>
        </p:nvPicPr>
        <p:blipFill>
          <a:blip r:embed="rId3">
            <a:alphaModFix/>
          </a:blip>
          <a:stretch>
            <a:fillRect/>
          </a:stretch>
        </p:blipFill>
        <p:spPr>
          <a:xfrm>
            <a:off x="152400" y="1170125"/>
            <a:ext cx="4405174"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Useful Results and Conclusion</a:t>
            </a:r>
          </a:p>
        </p:txBody>
      </p:sp>
      <p:sp>
        <p:nvSpPr>
          <p:cNvPr id="224" name="Shape 224"/>
          <p:cNvSpPr txBox="1">
            <a:spLocks noGrp="1"/>
          </p:cNvSpPr>
          <p:nvPr>
            <p:ph type="body" idx="1"/>
          </p:nvPr>
        </p:nvSpPr>
        <p:spPr>
          <a:xfrm>
            <a:off x="311700" y="1017725"/>
            <a:ext cx="8520600" cy="3795600"/>
          </a:xfrm>
          <a:prstGeom prst="rect">
            <a:avLst/>
          </a:prstGeom>
        </p:spPr>
        <p:txBody>
          <a:bodyPr lIns="91425" tIns="91425" rIns="91425" bIns="91425" anchor="t" anchorCtr="0">
            <a:noAutofit/>
          </a:bodyPr>
          <a:lstStyle/>
          <a:p>
            <a:pPr marL="457200" lvl="0" indent="-228600" rtl="0">
              <a:spcBef>
                <a:spcPts val="0"/>
              </a:spcBef>
            </a:pPr>
            <a:r>
              <a:rPr lang="en" sz="1600" dirty="0"/>
              <a:t>Dividing based on outcome, all t-tests between case and control groups were significant</a:t>
            </a:r>
          </a:p>
          <a:p>
            <a:pPr marL="914400" lvl="1" indent="-228600" rtl="0">
              <a:spcBef>
                <a:spcPts val="0"/>
              </a:spcBef>
            </a:pPr>
            <a:r>
              <a:rPr lang="en" sz="1200" dirty="0"/>
              <a:t>All 8 t-tests yielded significant p-values </a:t>
            </a:r>
          </a:p>
          <a:p>
            <a:pPr marL="457200" lvl="0" indent="-228600" rtl="0">
              <a:spcBef>
                <a:spcPts val="0"/>
              </a:spcBef>
            </a:pPr>
            <a:r>
              <a:rPr lang="en" sz="1600" dirty="0"/>
              <a:t>Based on logistic regression, several variables were found to be significant predictors:</a:t>
            </a:r>
          </a:p>
          <a:p>
            <a:pPr marL="914400" lvl="1" indent="-228600" rtl="0">
              <a:spcBef>
                <a:spcPts val="0"/>
              </a:spcBef>
            </a:pPr>
            <a:r>
              <a:rPr lang="en" sz="1200" dirty="0"/>
              <a:t>Glucose levels</a:t>
            </a:r>
          </a:p>
          <a:p>
            <a:pPr marL="914400" lvl="1" indent="-228600" rtl="0">
              <a:spcBef>
                <a:spcPts val="0"/>
              </a:spcBef>
            </a:pPr>
            <a:r>
              <a:rPr lang="en" sz="1200" dirty="0"/>
              <a:t>Body Mass Index (BMI)</a:t>
            </a:r>
          </a:p>
          <a:p>
            <a:pPr marL="914400" lvl="1" indent="-228600" rtl="0">
              <a:spcBef>
                <a:spcPts val="0"/>
              </a:spcBef>
            </a:pPr>
            <a:r>
              <a:rPr lang="en" sz="1200" dirty="0"/>
              <a:t>Diabetes Pedigree Function</a:t>
            </a:r>
          </a:p>
          <a:p>
            <a:pPr marL="457200" lvl="0" indent="-228600" rtl="0">
              <a:spcBef>
                <a:spcPts val="0"/>
              </a:spcBef>
            </a:pPr>
            <a:r>
              <a:rPr lang="en" sz="1600" dirty="0"/>
              <a:t>Clustering shows how binned variables of BMI and Glucose show a trend across all variables</a:t>
            </a:r>
          </a:p>
          <a:p>
            <a:pPr marL="457200" lvl="0" indent="-228600" rtl="0">
              <a:spcBef>
                <a:spcPts val="0"/>
              </a:spcBef>
            </a:pPr>
            <a:r>
              <a:rPr lang="en" sz="1600" dirty="0"/>
              <a:t>It is possible to use these metrics as accurate predictors for developing diabetes in this population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152576"/>
            <a:ext cx="8520600" cy="572700"/>
          </a:xfrm>
          <a:prstGeom prst="rect">
            <a:avLst/>
          </a:prstGeom>
        </p:spPr>
        <p:txBody>
          <a:bodyPr lIns="91425" tIns="91425" rIns="91425" bIns="91425" anchor="t" anchorCtr="0">
            <a:noAutofit/>
          </a:bodyPr>
          <a:lstStyle/>
          <a:p>
            <a:pPr lvl="0" algn="ctr">
              <a:spcBef>
                <a:spcPts val="0"/>
              </a:spcBef>
              <a:buNone/>
            </a:pPr>
            <a:r>
              <a:rPr lang="en" dirty="0"/>
              <a:t>Diabetes Background</a:t>
            </a:r>
          </a:p>
        </p:txBody>
      </p:sp>
      <p:sp>
        <p:nvSpPr>
          <p:cNvPr id="70" name="Shape 70"/>
          <p:cNvSpPr txBox="1">
            <a:spLocks noGrp="1"/>
          </p:cNvSpPr>
          <p:nvPr>
            <p:ph type="body" idx="1"/>
          </p:nvPr>
        </p:nvSpPr>
        <p:spPr>
          <a:xfrm>
            <a:off x="311700" y="725276"/>
            <a:ext cx="8520600" cy="3416400"/>
          </a:xfrm>
          <a:prstGeom prst="rect">
            <a:avLst/>
          </a:prstGeom>
        </p:spPr>
        <p:txBody>
          <a:bodyPr lIns="91425" tIns="91425" rIns="91425" bIns="91425" anchor="t" anchorCtr="0">
            <a:noAutofit/>
          </a:bodyPr>
          <a:lstStyle/>
          <a:p>
            <a:pPr marL="457200" lvl="0" indent="-228600" rtl="0">
              <a:spcBef>
                <a:spcPts val="0"/>
              </a:spcBef>
            </a:pPr>
            <a:r>
              <a:rPr lang="en" dirty="0"/>
              <a:t>422 Million people worldwide, over 29 Million in US alone</a:t>
            </a:r>
          </a:p>
          <a:p>
            <a:pPr marL="457200" lvl="0" indent="-228600" rtl="0">
              <a:spcBef>
                <a:spcPts val="0"/>
              </a:spcBef>
            </a:pPr>
            <a:r>
              <a:rPr lang="en" dirty="0"/>
              <a:t>One of the most common health problems</a:t>
            </a:r>
          </a:p>
          <a:p>
            <a:pPr marL="457200" lvl="0" indent="-228600" rtl="0">
              <a:spcBef>
                <a:spcPts val="0"/>
              </a:spcBef>
            </a:pPr>
            <a:r>
              <a:rPr lang="en" dirty="0"/>
              <a:t>Two types of diabetes:</a:t>
            </a:r>
          </a:p>
          <a:p>
            <a:pPr marL="914400" lvl="1" indent="-228600" rtl="0">
              <a:spcBef>
                <a:spcPts val="0"/>
              </a:spcBef>
            </a:pPr>
            <a:r>
              <a:rPr lang="en" dirty="0"/>
              <a:t>Type 1 is genetic- juvenile onset diabetes ~5% of diabetes</a:t>
            </a:r>
          </a:p>
          <a:p>
            <a:pPr marL="1371600" lvl="2" indent="-228600" rtl="0">
              <a:spcBef>
                <a:spcPts val="0"/>
              </a:spcBef>
            </a:pPr>
            <a:r>
              <a:rPr lang="en" dirty="0"/>
              <a:t>Lack of insulin production</a:t>
            </a:r>
          </a:p>
          <a:p>
            <a:pPr marL="914400" lvl="1" indent="-228600" rtl="0">
              <a:spcBef>
                <a:spcPts val="0"/>
              </a:spcBef>
            </a:pPr>
            <a:r>
              <a:rPr lang="en" dirty="0"/>
              <a:t>Type 2 is generally developed in adulthood- </a:t>
            </a:r>
            <a:br>
              <a:rPr lang="en" dirty="0"/>
            </a:br>
            <a:r>
              <a:rPr lang="en" dirty="0"/>
              <a:t>adult onset diabetes ~95% of diabetes</a:t>
            </a:r>
          </a:p>
          <a:p>
            <a:pPr marL="1371600" lvl="2" indent="-228600" rtl="0">
              <a:spcBef>
                <a:spcPts val="0"/>
              </a:spcBef>
            </a:pPr>
            <a:r>
              <a:rPr lang="en" dirty="0"/>
              <a:t>Characterized by insulin resistance </a:t>
            </a:r>
          </a:p>
          <a:p>
            <a:pPr marL="457200" lvl="0" indent="-228600" rtl="0">
              <a:spcBef>
                <a:spcPts val="0"/>
              </a:spcBef>
            </a:pPr>
            <a:r>
              <a:rPr lang="en" dirty="0"/>
              <a:t>Diabetes studied is Type 2 diabetes, </a:t>
            </a:r>
            <a:br>
              <a:rPr lang="en" dirty="0"/>
            </a:br>
            <a:r>
              <a:rPr lang="en" dirty="0"/>
              <a:t>also known as non insulin-dependent diabetes</a:t>
            </a:r>
          </a:p>
        </p:txBody>
      </p:sp>
      <p:pic>
        <p:nvPicPr>
          <p:cNvPr id="71" name="Shape 71" descr="Diabetes, Diabetic, Awareness ..."/>
          <p:cNvPicPr preferRelativeResize="0"/>
          <p:nvPr/>
        </p:nvPicPr>
        <p:blipFill>
          <a:blip r:embed="rId3">
            <a:alphaModFix/>
          </a:blip>
          <a:stretch>
            <a:fillRect/>
          </a:stretch>
        </p:blipFill>
        <p:spPr>
          <a:xfrm>
            <a:off x="5677785" y="2583712"/>
            <a:ext cx="3154511" cy="24292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Reference Sources</a:t>
            </a:r>
          </a:p>
          <a:p>
            <a:pPr lvl="0">
              <a:spcBef>
                <a:spcPts val="0"/>
              </a:spcBef>
              <a:buNone/>
            </a:pPr>
            <a:endParaRPr/>
          </a:p>
        </p:txBody>
      </p:sp>
      <p:sp>
        <p:nvSpPr>
          <p:cNvPr id="230" name="Shape 23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17500" rtl="0">
              <a:spcBef>
                <a:spcPts val="0"/>
              </a:spcBef>
              <a:buSzPct val="100000"/>
            </a:pPr>
            <a:r>
              <a:rPr lang="en" sz="1400" u="sng">
                <a:solidFill>
                  <a:schemeClr val="hlink"/>
                </a:solidFill>
                <a:hlinkClick r:id="rId3"/>
              </a:rPr>
              <a:t>https://www.kaggle.com/uciml/pima-indians-diabetes-database</a:t>
            </a:r>
            <a:r>
              <a:rPr lang="en" sz="1400"/>
              <a:t> (source of diabetes dataset)</a:t>
            </a:r>
          </a:p>
          <a:p>
            <a:pPr marL="457200" lvl="0" indent="-317500" rtl="0">
              <a:spcBef>
                <a:spcPts val="0"/>
              </a:spcBef>
              <a:buSzPct val="100000"/>
            </a:pPr>
            <a:r>
              <a:rPr lang="en" sz="1400" u="sng">
                <a:solidFill>
                  <a:schemeClr val="hlink"/>
                </a:solidFill>
                <a:hlinkClick r:id="rId4"/>
              </a:rPr>
              <a:t>http://www.biostathandbook.com/multiplelogistic.html</a:t>
            </a:r>
            <a:r>
              <a:rPr lang="en" sz="1400"/>
              <a:t> (logistic regression slides)</a:t>
            </a:r>
          </a:p>
          <a:p>
            <a:pPr marL="457200" lvl="0" indent="-317500" rtl="0">
              <a:spcBef>
                <a:spcPts val="0"/>
              </a:spcBef>
              <a:buSzPct val="100000"/>
            </a:pPr>
            <a:r>
              <a:rPr lang="en" sz="1400" u="sng">
                <a:solidFill>
                  <a:schemeClr val="hlink"/>
                </a:solidFill>
                <a:hlinkClick r:id="rId5"/>
              </a:rPr>
              <a:t>http://www.who.int/diabetes/action_online/basics/en/index3.html</a:t>
            </a:r>
            <a:r>
              <a:rPr lang="en" sz="1400"/>
              <a:t> (WHO diabetes background)</a:t>
            </a:r>
          </a:p>
          <a:p>
            <a:pPr marL="457200" lvl="0" indent="-317500" rtl="0">
              <a:spcBef>
                <a:spcPts val="0"/>
              </a:spcBef>
              <a:buSzPct val="100000"/>
            </a:pPr>
            <a:r>
              <a:rPr lang="en" sz="1400" u="sng">
                <a:solidFill>
                  <a:schemeClr val="hlink"/>
                </a:solidFill>
                <a:hlinkClick r:id="rId6"/>
              </a:rPr>
              <a:t>https://web.archive.org/web/20130826174444/http://www.who.int/mediacentre/factsheets/fs312/en/</a:t>
            </a:r>
            <a:r>
              <a:rPr lang="en" sz="1400"/>
              <a:t> (background of study slides)</a:t>
            </a:r>
          </a:p>
          <a:p>
            <a:pPr marL="457200" lvl="0" indent="-317500" rtl="0">
              <a:spcBef>
                <a:spcPts val="0"/>
              </a:spcBef>
              <a:buSzPct val="100000"/>
            </a:pPr>
            <a:r>
              <a:rPr lang="en" sz="1400" u="sng">
                <a:solidFill>
                  <a:schemeClr val="hlink"/>
                </a:solidFill>
                <a:hlinkClick r:id="rId7"/>
              </a:rPr>
              <a:t>https://www.cdc.gov/chronicdisease/resources/publications/aag/pdf/2016/diabetes-aag.pdf</a:t>
            </a:r>
            <a:r>
              <a:rPr lang="en" sz="1400"/>
              <a:t> (CDC info on diabetes)</a:t>
            </a:r>
          </a:p>
          <a:p>
            <a:pPr marL="457200" lvl="0" indent="-317500">
              <a:spcBef>
                <a:spcPts val="0"/>
              </a:spcBef>
              <a:buSzPct val="100000"/>
            </a:pPr>
            <a:r>
              <a:rPr lang="en" sz="1400">
                <a:solidFill>
                  <a:srgbClr val="47494D"/>
                </a:solidFill>
                <a:highlight>
                  <a:srgbClr val="FFFFFF"/>
                </a:highlight>
              </a:rPr>
              <a:t>Smith, J.W., Everhart, J.E., Dickson, W.C., Knowler, W.C., &amp; Johannes, R.S. (1988). </a:t>
            </a:r>
            <a:r>
              <a:rPr lang="en" sz="1400">
                <a:solidFill>
                  <a:srgbClr val="008ABC"/>
                </a:solidFill>
                <a:hlinkClick r:id="rId8"/>
              </a:rPr>
              <a:t>Using the ADAP learning algorithm to forecast the onset of diabetes mellitus</a:t>
            </a:r>
            <a:r>
              <a:rPr lang="en" sz="1400">
                <a:solidFill>
                  <a:srgbClr val="47494D"/>
                </a:solidFill>
                <a:highlight>
                  <a:srgbClr val="FFFFFF"/>
                </a:highlight>
              </a:rPr>
              <a:t>. </a:t>
            </a:r>
            <a:r>
              <a:rPr lang="en" sz="1400" i="1">
                <a:solidFill>
                  <a:srgbClr val="47494D"/>
                </a:solidFill>
              </a:rPr>
              <a:t>In Proceedings of the Symposium on Computer Applications and Medical Care</a:t>
            </a:r>
            <a:r>
              <a:rPr lang="en" sz="1400">
                <a:solidFill>
                  <a:srgbClr val="47494D"/>
                </a:solidFill>
                <a:highlight>
                  <a:srgbClr val="FFFFFF"/>
                </a:highlight>
              </a:rPr>
              <a:t> (pp. 261--265). IEEE Computer Society Press.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Type II Diabetes Background</a:t>
            </a:r>
          </a:p>
        </p:txBody>
      </p:sp>
      <p:sp>
        <p:nvSpPr>
          <p:cNvPr id="77" name="Shape 77"/>
          <p:cNvSpPr txBox="1">
            <a:spLocks noGrp="1"/>
          </p:cNvSpPr>
          <p:nvPr>
            <p:ph type="body" idx="1"/>
          </p:nvPr>
        </p:nvSpPr>
        <p:spPr>
          <a:xfrm>
            <a:off x="3917400" y="1152475"/>
            <a:ext cx="4914900" cy="3416400"/>
          </a:xfrm>
          <a:prstGeom prst="rect">
            <a:avLst/>
          </a:prstGeom>
        </p:spPr>
        <p:txBody>
          <a:bodyPr lIns="91425" tIns="91425" rIns="91425" bIns="91425" anchor="t" anchorCtr="0">
            <a:noAutofit/>
          </a:bodyPr>
          <a:lstStyle/>
          <a:p>
            <a:pPr marL="457200" lvl="0" indent="-317500" rtl="0">
              <a:spcBef>
                <a:spcPts val="0"/>
              </a:spcBef>
              <a:buSzPct val="100000"/>
            </a:pPr>
            <a:r>
              <a:rPr lang="en" sz="1400"/>
              <a:t>Body does not respond appropriately to insulin</a:t>
            </a:r>
          </a:p>
          <a:p>
            <a:pPr marL="914400" lvl="1" indent="-228600" rtl="0">
              <a:spcBef>
                <a:spcPts val="0"/>
              </a:spcBef>
            </a:pPr>
            <a:r>
              <a:rPr lang="en"/>
              <a:t>Glucose is not absorbed properly because of this, which results in high blood sugar levels </a:t>
            </a:r>
          </a:p>
          <a:p>
            <a:pPr marL="914400" lvl="1" indent="-228600" rtl="0">
              <a:spcBef>
                <a:spcPts val="0"/>
              </a:spcBef>
            </a:pPr>
            <a:r>
              <a:rPr lang="en"/>
              <a:t>Blood vessel damage, kidney damage and muscle issues can result</a:t>
            </a:r>
          </a:p>
          <a:p>
            <a:pPr marL="457200" lvl="0" indent="-317500" rtl="0">
              <a:spcBef>
                <a:spcPts val="0"/>
              </a:spcBef>
              <a:buSzPct val="100000"/>
            </a:pPr>
            <a:r>
              <a:rPr lang="en" sz="1400"/>
              <a:t>Lifestyle factors and genetics contribute to Type 2 diabetes, so a prediction algorithm is feasible</a:t>
            </a:r>
          </a:p>
          <a:p>
            <a:pPr marL="457200" lvl="0" indent="-317500" rtl="0">
              <a:spcBef>
                <a:spcPts val="0"/>
              </a:spcBef>
              <a:buSzPct val="100000"/>
            </a:pPr>
            <a:r>
              <a:rPr lang="en" sz="1400"/>
              <a:t>Diagnosed based on symptoms of hyperglycemia (blood glucose too high) and abnormal blood test results</a:t>
            </a:r>
          </a:p>
          <a:p>
            <a:pPr marL="457200" lvl="0" indent="-317500" rtl="0">
              <a:spcBef>
                <a:spcPts val="0"/>
              </a:spcBef>
              <a:buSzPct val="100000"/>
            </a:pPr>
            <a:r>
              <a:rPr lang="en" sz="1400"/>
              <a:t>Patients must monitor blood glucose levels and inject insulin as needed</a:t>
            </a:r>
          </a:p>
          <a:p>
            <a:pPr marL="914400" lvl="1" indent="-317500" rtl="0">
              <a:spcBef>
                <a:spcPts val="0"/>
              </a:spcBef>
              <a:buSzPct val="100000"/>
            </a:pPr>
            <a:r>
              <a:rPr lang="en"/>
              <a:t>May have an insulin pump</a:t>
            </a:r>
          </a:p>
        </p:txBody>
      </p:sp>
      <p:pic>
        <p:nvPicPr>
          <p:cNvPr id="78" name="Shape 78" descr="Diabetes, Blood, Finger ..."/>
          <p:cNvPicPr preferRelativeResize="0"/>
          <p:nvPr/>
        </p:nvPicPr>
        <p:blipFill>
          <a:blip r:embed="rId3">
            <a:alphaModFix/>
          </a:blip>
          <a:stretch>
            <a:fillRect/>
          </a:stretch>
        </p:blipFill>
        <p:spPr>
          <a:xfrm>
            <a:off x="311700" y="1724187"/>
            <a:ext cx="3409449" cy="2272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Study Background </a:t>
            </a:r>
          </a:p>
        </p:txBody>
      </p:sp>
      <p:sp>
        <p:nvSpPr>
          <p:cNvPr id="84" name="Shape 8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sz="1600" dirty="0"/>
              <a:t>Eight variables were measured in an attempt to predict occurrence of diabetes using a learning algorithm</a:t>
            </a:r>
          </a:p>
          <a:p>
            <a:pPr marL="914400" lvl="1" indent="-228600" rtl="0">
              <a:spcBef>
                <a:spcPts val="0"/>
              </a:spcBef>
            </a:pPr>
            <a:r>
              <a:rPr lang="en" sz="1200" dirty="0"/>
              <a:t>Each variable is a diagnostic measure</a:t>
            </a:r>
          </a:p>
          <a:p>
            <a:pPr marL="457200" lvl="0" indent="-228600" rtl="0">
              <a:spcBef>
                <a:spcPts val="0"/>
              </a:spcBef>
            </a:pPr>
            <a:r>
              <a:rPr lang="en" sz="1600" dirty="0"/>
              <a:t>Learning algorithm used in the study involves the use of neural networks</a:t>
            </a:r>
          </a:p>
          <a:p>
            <a:pPr marL="457200" lvl="0" indent="-228600" rtl="0">
              <a:spcBef>
                <a:spcPts val="0"/>
              </a:spcBef>
            </a:pPr>
            <a:r>
              <a:rPr lang="en" sz="1600" dirty="0"/>
              <a:t>Performance measured using sensitivity, specificity, and an ROC curve</a:t>
            </a:r>
          </a:p>
          <a:p>
            <a:pPr marL="457200" lvl="0" indent="-228600" rtl="0">
              <a:spcBef>
                <a:spcPts val="0"/>
              </a:spcBef>
            </a:pPr>
            <a:r>
              <a:rPr lang="en" sz="1600" dirty="0"/>
              <a:t>768 individuals were selected</a:t>
            </a:r>
          </a:p>
          <a:p>
            <a:pPr marL="914400" lvl="1" indent="-228600" rtl="0">
              <a:spcBef>
                <a:spcPts val="0"/>
              </a:spcBef>
            </a:pPr>
            <a:r>
              <a:rPr lang="en" sz="1200" dirty="0"/>
              <a:t>576 consisted of the training set   -   192  consisted of the testing set</a:t>
            </a:r>
          </a:p>
          <a:p>
            <a:pPr marL="457200" lvl="0" indent="-228600">
              <a:spcBef>
                <a:spcPts val="0"/>
              </a:spcBef>
            </a:pPr>
            <a:r>
              <a:rPr lang="en" sz="1600" dirty="0"/>
              <a:t>The hypothesis was whether or not the algorithm could forecast in the 192 testing set whether the individuals would develop diabetes in five years using the eight variables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23"/>
          <p:cNvSpPr>
            <a:spLocks/>
          </p:cNvSpPr>
          <p:nvPr/>
        </p:nvSpPr>
        <p:spPr bwMode="auto">
          <a:xfrm>
            <a:off x="4687128" y="1069134"/>
            <a:ext cx="1398445" cy="851321"/>
          </a:xfrm>
          <a:custGeom>
            <a:avLst/>
            <a:gdLst>
              <a:gd name="T0" fmla="*/ 2602 w 2602"/>
              <a:gd name="T1" fmla="*/ 1473 h 1584"/>
              <a:gd name="T2" fmla="*/ 2550 w 2602"/>
              <a:gd name="T3" fmla="*/ 1390 h 1584"/>
              <a:gd name="T4" fmla="*/ 2440 w 2602"/>
              <a:gd name="T5" fmla="*/ 1232 h 1584"/>
              <a:gd name="T6" fmla="*/ 2322 w 2602"/>
              <a:gd name="T7" fmla="*/ 1082 h 1584"/>
              <a:gd name="T8" fmla="*/ 2194 w 2602"/>
              <a:gd name="T9" fmla="*/ 939 h 1584"/>
              <a:gd name="T10" fmla="*/ 2058 w 2602"/>
              <a:gd name="T11" fmla="*/ 804 h 1584"/>
              <a:gd name="T12" fmla="*/ 1913 w 2602"/>
              <a:gd name="T13" fmla="*/ 679 h 1584"/>
              <a:gd name="T14" fmla="*/ 1760 w 2602"/>
              <a:gd name="T15" fmla="*/ 561 h 1584"/>
              <a:gd name="T16" fmla="*/ 1600 w 2602"/>
              <a:gd name="T17" fmla="*/ 455 h 1584"/>
              <a:gd name="T18" fmla="*/ 1431 w 2602"/>
              <a:gd name="T19" fmla="*/ 359 h 1584"/>
              <a:gd name="T20" fmla="*/ 1257 w 2602"/>
              <a:gd name="T21" fmla="*/ 273 h 1584"/>
              <a:gd name="T22" fmla="*/ 1079 w 2602"/>
              <a:gd name="T23" fmla="*/ 197 h 1584"/>
              <a:gd name="T24" fmla="*/ 894 w 2602"/>
              <a:gd name="T25" fmla="*/ 133 h 1584"/>
              <a:gd name="T26" fmla="*/ 701 w 2602"/>
              <a:gd name="T27" fmla="*/ 81 h 1584"/>
              <a:gd name="T28" fmla="*/ 508 w 2602"/>
              <a:gd name="T29" fmla="*/ 42 h 1584"/>
              <a:gd name="T30" fmla="*/ 307 w 2602"/>
              <a:gd name="T31" fmla="*/ 15 h 1584"/>
              <a:gd name="T32" fmla="*/ 103 w 2602"/>
              <a:gd name="T33" fmla="*/ 2 h 1584"/>
              <a:gd name="T34" fmla="*/ 0 w 2602"/>
              <a:gd name="T35" fmla="*/ 222 h 1584"/>
              <a:gd name="T36" fmla="*/ 95 w 2602"/>
              <a:gd name="T37" fmla="*/ 227 h 1584"/>
              <a:gd name="T38" fmla="*/ 282 w 2602"/>
              <a:gd name="T39" fmla="*/ 243 h 1584"/>
              <a:gd name="T40" fmla="*/ 465 w 2602"/>
              <a:gd name="T41" fmla="*/ 271 h 1584"/>
              <a:gd name="T42" fmla="*/ 646 w 2602"/>
              <a:gd name="T43" fmla="*/ 310 h 1584"/>
              <a:gd name="T44" fmla="*/ 821 w 2602"/>
              <a:gd name="T45" fmla="*/ 359 h 1584"/>
              <a:gd name="T46" fmla="*/ 993 w 2602"/>
              <a:gd name="T47" fmla="*/ 420 h 1584"/>
              <a:gd name="T48" fmla="*/ 1158 w 2602"/>
              <a:gd name="T49" fmla="*/ 489 h 1584"/>
              <a:gd name="T50" fmla="*/ 1320 w 2602"/>
              <a:gd name="T51" fmla="*/ 568 h 1584"/>
              <a:gd name="T52" fmla="*/ 1473 w 2602"/>
              <a:gd name="T53" fmla="*/ 657 h 1584"/>
              <a:gd name="T54" fmla="*/ 1623 w 2602"/>
              <a:gd name="T55" fmla="*/ 755 h 1584"/>
              <a:gd name="T56" fmla="*/ 1765 w 2602"/>
              <a:gd name="T57" fmla="*/ 861 h 1584"/>
              <a:gd name="T58" fmla="*/ 1901 w 2602"/>
              <a:gd name="T59" fmla="*/ 976 h 1584"/>
              <a:gd name="T60" fmla="*/ 2029 w 2602"/>
              <a:gd name="T61" fmla="*/ 1099 h 1584"/>
              <a:gd name="T62" fmla="*/ 2151 w 2602"/>
              <a:gd name="T63" fmla="*/ 1228 h 1584"/>
              <a:gd name="T64" fmla="*/ 2264 w 2602"/>
              <a:gd name="T65" fmla="*/ 1365 h 1584"/>
              <a:gd name="T66" fmla="*/ 2368 w 2602"/>
              <a:gd name="T67" fmla="*/ 1510 h 1584"/>
              <a:gd name="T68" fmla="*/ 2417 w 2602"/>
              <a:gd name="T69" fmla="*/ 1584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2" h="1584">
                <a:moveTo>
                  <a:pt x="2417" y="1584"/>
                </a:moveTo>
                <a:lnTo>
                  <a:pt x="2602" y="1473"/>
                </a:lnTo>
                <a:lnTo>
                  <a:pt x="2602" y="1473"/>
                </a:lnTo>
                <a:lnTo>
                  <a:pt x="2550" y="1390"/>
                </a:lnTo>
                <a:lnTo>
                  <a:pt x="2498" y="1311"/>
                </a:lnTo>
                <a:lnTo>
                  <a:pt x="2440" y="1232"/>
                </a:lnTo>
                <a:lnTo>
                  <a:pt x="2383" y="1156"/>
                </a:lnTo>
                <a:lnTo>
                  <a:pt x="2322" y="1082"/>
                </a:lnTo>
                <a:lnTo>
                  <a:pt x="2260" y="1009"/>
                </a:lnTo>
                <a:lnTo>
                  <a:pt x="2194" y="939"/>
                </a:lnTo>
                <a:lnTo>
                  <a:pt x="2127" y="870"/>
                </a:lnTo>
                <a:lnTo>
                  <a:pt x="2058" y="804"/>
                </a:lnTo>
                <a:lnTo>
                  <a:pt x="1985" y="740"/>
                </a:lnTo>
                <a:lnTo>
                  <a:pt x="1913" y="679"/>
                </a:lnTo>
                <a:lnTo>
                  <a:pt x="1837" y="618"/>
                </a:lnTo>
                <a:lnTo>
                  <a:pt x="1760" y="561"/>
                </a:lnTo>
                <a:lnTo>
                  <a:pt x="1680" y="507"/>
                </a:lnTo>
                <a:lnTo>
                  <a:pt x="1600" y="455"/>
                </a:lnTo>
                <a:lnTo>
                  <a:pt x="1517" y="406"/>
                </a:lnTo>
                <a:lnTo>
                  <a:pt x="1431" y="359"/>
                </a:lnTo>
                <a:lnTo>
                  <a:pt x="1345" y="313"/>
                </a:lnTo>
                <a:lnTo>
                  <a:pt x="1257" y="273"/>
                </a:lnTo>
                <a:lnTo>
                  <a:pt x="1168" y="233"/>
                </a:lnTo>
                <a:lnTo>
                  <a:pt x="1079" y="197"/>
                </a:lnTo>
                <a:lnTo>
                  <a:pt x="986" y="163"/>
                </a:lnTo>
                <a:lnTo>
                  <a:pt x="894" y="133"/>
                </a:lnTo>
                <a:lnTo>
                  <a:pt x="797" y="106"/>
                </a:lnTo>
                <a:lnTo>
                  <a:pt x="701" y="81"/>
                </a:lnTo>
                <a:lnTo>
                  <a:pt x="605" y="61"/>
                </a:lnTo>
                <a:lnTo>
                  <a:pt x="508" y="42"/>
                </a:lnTo>
                <a:lnTo>
                  <a:pt x="408" y="27"/>
                </a:lnTo>
                <a:lnTo>
                  <a:pt x="307" y="15"/>
                </a:lnTo>
                <a:lnTo>
                  <a:pt x="206" y="7"/>
                </a:lnTo>
                <a:lnTo>
                  <a:pt x="103" y="2"/>
                </a:lnTo>
                <a:lnTo>
                  <a:pt x="0" y="0"/>
                </a:lnTo>
                <a:lnTo>
                  <a:pt x="0" y="222"/>
                </a:lnTo>
                <a:lnTo>
                  <a:pt x="0" y="222"/>
                </a:lnTo>
                <a:lnTo>
                  <a:pt x="95" y="227"/>
                </a:lnTo>
                <a:lnTo>
                  <a:pt x="189" y="234"/>
                </a:lnTo>
                <a:lnTo>
                  <a:pt x="282" y="243"/>
                </a:lnTo>
                <a:lnTo>
                  <a:pt x="374" y="256"/>
                </a:lnTo>
                <a:lnTo>
                  <a:pt x="465" y="271"/>
                </a:lnTo>
                <a:lnTo>
                  <a:pt x="556" y="288"/>
                </a:lnTo>
                <a:lnTo>
                  <a:pt x="646" y="310"/>
                </a:lnTo>
                <a:lnTo>
                  <a:pt x="735" y="332"/>
                </a:lnTo>
                <a:lnTo>
                  <a:pt x="821" y="359"/>
                </a:lnTo>
                <a:lnTo>
                  <a:pt x="907" y="388"/>
                </a:lnTo>
                <a:lnTo>
                  <a:pt x="993" y="420"/>
                </a:lnTo>
                <a:lnTo>
                  <a:pt x="1076" y="453"/>
                </a:lnTo>
                <a:lnTo>
                  <a:pt x="1158" y="489"/>
                </a:lnTo>
                <a:lnTo>
                  <a:pt x="1239" y="527"/>
                </a:lnTo>
                <a:lnTo>
                  <a:pt x="1320" y="568"/>
                </a:lnTo>
                <a:lnTo>
                  <a:pt x="1397" y="612"/>
                </a:lnTo>
                <a:lnTo>
                  <a:pt x="1473" y="657"/>
                </a:lnTo>
                <a:lnTo>
                  <a:pt x="1549" y="704"/>
                </a:lnTo>
                <a:lnTo>
                  <a:pt x="1623" y="755"/>
                </a:lnTo>
                <a:lnTo>
                  <a:pt x="1696" y="807"/>
                </a:lnTo>
                <a:lnTo>
                  <a:pt x="1765" y="861"/>
                </a:lnTo>
                <a:lnTo>
                  <a:pt x="1834" y="918"/>
                </a:lnTo>
                <a:lnTo>
                  <a:pt x="1901" y="976"/>
                </a:lnTo>
                <a:lnTo>
                  <a:pt x="1965" y="1036"/>
                </a:lnTo>
                <a:lnTo>
                  <a:pt x="2029" y="1099"/>
                </a:lnTo>
                <a:lnTo>
                  <a:pt x="2090" y="1163"/>
                </a:lnTo>
                <a:lnTo>
                  <a:pt x="2151" y="1228"/>
                </a:lnTo>
                <a:lnTo>
                  <a:pt x="2208" y="1296"/>
                </a:lnTo>
                <a:lnTo>
                  <a:pt x="2264" y="1365"/>
                </a:lnTo>
                <a:lnTo>
                  <a:pt x="2316" y="1436"/>
                </a:lnTo>
                <a:lnTo>
                  <a:pt x="2368" y="1510"/>
                </a:lnTo>
                <a:lnTo>
                  <a:pt x="2417" y="1584"/>
                </a:lnTo>
                <a:lnTo>
                  <a:pt x="2417" y="1584"/>
                </a:ln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34" name="Freeform 24"/>
          <p:cNvSpPr>
            <a:spLocks/>
          </p:cNvSpPr>
          <p:nvPr/>
        </p:nvSpPr>
        <p:spPr bwMode="auto">
          <a:xfrm>
            <a:off x="6027529" y="1933351"/>
            <a:ext cx="325696" cy="1676844"/>
          </a:xfrm>
          <a:custGeom>
            <a:avLst/>
            <a:gdLst>
              <a:gd name="T0" fmla="*/ 0 w 607"/>
              <a:gd name="T1" fmla="*/ 104 h 3120"/>
              <a:gd name="T2" fmla="*/ 44 w 607"/>
              <a:gd name="T3" fmla="*/ 185 h 3120"/>
              <a:gd name="T4" fmla="*/ 127 w 607"/>
              <a:gd name="T5" fmla="*/ 352 h 3120"/>
              <a:gd name="T6" fmla="*/ 198 w 607"/>
              <a:gd name="T7" fmla="*/ 525 h 3120"/>
              <a:gd name="T8" fmla="*/ 258 w 607"/>
              <a:gd name="T9" fmla="*/ 704 h 3120"/>
              <a:gd name="T10" fmla="*/ 307 w 607"/>
              <a:gd name="T11" fmla="*/ 886 h 3120"/>
              <a:gd name="T12" fmla="*/ 344 w 607"/>
              <a:gd name="T13" fmla="*/ 1075 h 3120"/>
              <a:gd name="T14" fmla="*/ 369 w 607"/>
              <a:gd name="T15" fmla="*/ 1265 h 3120"/>
              <a:gd name="T16" fmla="*/ 383 w 607"/>
              <a:gd name="T17" fmla="*/ 1461 h 3120"/>
              <a:gd name="T18" fmla="*/ 385 w 607"/>
              <a:gd name="T19" fmla="*/ 1560 h 3120"/>
              <a:gd name="T20" fmla="*/ 378 w 607"/>
              <a:gd name="T21" fmla="*/ 1757 h 3120"/>
              <a:gd name="T22" fmla="*/ 359 w 607"/>
              <a:gd name="T23" fmla="*/ 1951 h 3120"/>
              <a:gd name="T24" fmla="*/ 327 w 607"/>
              <a:gd name="T25" fmla="*/ 2140 h 3120"/>
              <a:gd name="T26" fmla="*/ 283 w 607"/>
              <a:gd name="T27" fmla="*/ 2325 h 3120"/>
              <a:gd name="T28" fmla="*/ 230 w 607"/>
              <a:gd name="T29" fmla="*/ 2505 h 3120"/>
              <a:gd name="T30" fmla="*/ 164 w 607"/>
              <a:gd name="T31" fmla="*/ 2682 h 3120"/>
              <a:gd name="T32" fmla="*/ 86 w 607"/>
              <a:gd name="T33" fmla="*/ 2852 h 3120"/>
              <a:gd name="T34" fmla="*/ 0 w 607"/>
              <a:gd name="T35" fmla="*/ 3016 h 3120"/>
              <a:gd name="T36" fmla="*/ 176 w 607"/>
              <a:gd name="T37" fmla="*/ 3120 h 3120"/>
              <a:gd name="T38" fmla="*/ 224 w 607"/>
              <a:gd name="T39" fmla="*/ 3034 h 3120"/>
              <a:gd name="T40" fmla="*/ 317 w 607"/>
              <a:gd name="T41" fmla="*/ 2856 h 3120"/>
              <a:gd name="T42" fmla="*/ 396 w 607"/>
              <a:gd name="T43" fmla="*/ 2672 h 3120"/>
              <a:gd name="T44" fmla="*/ 465 w 607"/>
              <a:gd name="T45" fmla="*/ 2482 h 3120"/>
              <a:gd name="T46" fmla="*/ 519 w 607"/>
              <a:gd name="T47" fmla="*/ 2285 h 3120"/>
              <a:gd name="T48" fmla="*/ 562 w 607"/>
              <a:gd name="T49" fmla="*/ 2082 h 3120"/>
              <a:gd name="T50" fmla="*/ 590 w 607"/>
              <a:gd name="T51" fmla="*/ 1877 h 3120"/>
              <a:gd name="T52" fmla="*/ 605 w 607"/>
              <a:gd name="T53" fmla="*/ 1666 h 3120"/>
              <a:gd name="T54" fmla="*/ 607 w 607"/>
              <a:gd name="T55" fmla="*/ 1560 h 3120"/>
              <a:gd name="T56" fmla="*/ 600 w 607"/>
              <a:gd name="T57" fmla="*/ 1348 h 3120"/>
              <a:gd name="T58" fmla="*/ 578 w 607"/>
              <a:gd name="T59" fmla="*/ 1139 h 3120"/>
              <a:gd name="T60" fmla="*/ 543 w 607"/>
              <a:gd name="T61" fmla="*/ 935 h 3120"/>
              <a:gd name="T62" fmla="*/ 494 w 607"/>
              <a:gd name="T63" fmla="*/ 736 h 3120"/>
              <a:gd name="T64" fmla="*/ 432 w 607"/>
              <a:gd name="T65" fmla="*/ 542 h 3120"/>
              <a:gd name="T66" fmla="*/ 358 w 607"/>
              <a:gd name="T67" fmla="*/ 355 h 3120"/>
              <a:gd name="T68" fmla="*/ 272 w 607"/>
              <a:gd name="T69" fmla="*/ 173 h 3120"/>
              <a:gd name="T70" fmla="*/ 176 w 607"/>
              <a:gd name="T71" fmla="*/ 0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7" h="3120">
                <a:moveTo>
                  <a:pt x="176" y="0"/>
                </a:moveTo>
                <a:lnTo>
                  <a:pt x="0" y="104"/>
                </a:lnTo>
                <a:lnTo>
                  <a:pt x="0" y="104"/>
                </a:lnTo>
                <a:lnTo>
                  <a:pt x="44" y="185"/>
                </a:lnTo>
                <a:lnTo>
                  <a:pt x="86" y="268"/>
                </a:lnTo>
                <a:lnTo>
                  <a:pt x="127" y="352"/>
                </a:lnTo>
                <a:lnTo>
                  <a:pt x="164" y="438"/>
                </a:lnTo>
                <a:lnTo>
                  <a:pt x="198" y="525"/>
                </a:lnTo>
                <a:lnTo>
                  <a:pt x="230" y="615"/>
                </a:lnTo>
                <a:lnTo>
                  <a:pt x="258" y="704"/>
                </a:lnTo>
                <a:lnTo>
                  <a:pt x="283" y="795"/>
                </a:lnTo>
                <a:lnTo>
                  <a:pt x="307" y="886"/>
                </a:lnTo>
                <a:lnTo>
                  <a:pt x="327" y="980"/>
                </a:lnTo>
                <a:lnTo>
                  <a:pt x="344" y="1075"/>
                </a:lnTo>
                <a:lnTo>
                  <a:pt x="359" y="1169"/>
                </a:lnTo>
                <a:lnTo>
                  <a:pt x="369" y="1265"/>
                </a:lnTo>
                <a:lnTo>
                  <a:pt x="378" y="1363"/>
                </a:lnTo>
                <a:lnTo>
                  <a:pt x="383" y="1461"/>
                </a:lnTo>
                <a:lnTo>
                  <a:pt x="385" y="1560"/>
                </a:lnTo>
                <a:lnTo>
                  <a:pt x="385" y="1560"/>
                </a:lnTo>
                <a:lnTo>
                  <a:pt x="383" y="1659"/>
                </a:lnTo>
                <a:lnTo>
                  <a:pt x="378" y="1757"/>
                </a:lnTo>
                <a:lnTo>
                  <a:pt x="369" y="1855"/>
                </a:lnTo>
                <a:lnTo>
                  <a:pt x="359" y="1951"/>
                </a:lnTo>
                <a:lnTo>
                  <a:pt x="344" y="2045"/>
                </a:lnTo>
                <a:lnTo>
                  <a:pt x="327" y="2140"/>
                </a:lnTo>
                <a:lnTo>
                  <a:pt x="307" y="2234"/>
                </a:lnTo>
                <a:lnTo>
                  <a:pt x="283" y="2325"/>
                </a:lnTo>
                <a:lnTo>
                  <a:pt x="258" y="2416"/>
                </a:lnTo>
                <a:lnTo>
                  <a:pt x="230" y="2505"/>
                </a:lnTo>
                <a:lnTo>
                  <a:pt x="198" y="2595"/>
                </a:lnTo>
                <a:lnTo>
                  <a:pt x="164" y="2682"/>
                </a:lnTo>
                <a:lnTo>
                  <a:pt x="127" y="2768"/>
                </a:lnTo>
                <a:lnTo>
                  <a:pt x="86" y="2852"/>
                </a:lnTo>
                <a:lnTo>
                  <a:pt x="44" y="2935"/>
                </a:lnTo>
                <a:lnTo>
                  <a:pt x="0" y="3016"/>
                </a:lnTo>
                <a:lnTo>
                  <a:pt x="0" y="3016"/>
                </a:lnTo>
                <a:lnTo>
                  <a:pt x="176" y="3120"/>
                </a:lnTo>
                <a:lnTo>
                  <a:pt x="176" y="3120"/>
                </a:lnTo>
                <a:lnTo>
                  <a:pt x="224" y="3034"/>
                </a:lnTo>
                <a:lnTo>
                  <a:pt x="272" y="2947"/>
                </a:lnTo>
                <a:lnTo>
                  <a:pt x="317" y="2856"/>
                </a:lnTo>
                <a:lnTo>
                  <a:pt x="358" y="2765"/>
                </a:lnTo>
                <a:lnTo>
                  <a:pt x="396" y="2672"/>
                </a:lnTo>
                <a:lnTo>
                  <a:pt x="432" y="2578"/>
                </a:lnTo>
                <a:lnTo>
                  <a:pt x="465" y="2482"/>
                </a:lnTo>
                <a:lnTo>
                  <a:pt x="494" y="2384"/>
                </a:lnTo>
                <a:lnTo>
                  <a:pt x="519" y="2285"/>
                </a:lnTo>
                <a:lnTo>
                  <a:pt x="543" y="2185"/>
                </a:lnTo>
                <a:lnTo>
                  <a:pt x="562" y="2082"/>
                </a:lnTo>
                <a:lnTo>
                  <a:pt x="578" y="1981"/>
                </a:lnTo>
                <a:lnTo>
                  <a:pt x="590" y="1877"/>
                </a:lnTo>
                <a:lnTo>
                  <a:pt x="600" y="1772"/>
                </a:lnTo>
                <a:lnTo>
                  <a:pt x="605" y="1666"/>
                </a:lnTo>
                <a:lnTo>
                  <a:pt x="607" y="1560"/>
                </a:lnTo>
                <a:lnTo>
                  <a:pt x="607" y="1560"/>
                </a:lnTo>
                <a:lnTo>
                  <a:pt x="605" y="1454"/>
                </a:lnTo>
                <a:lnTo>
                  <a:pt x="600" y="1348"/>
                </a:lnTo>
                <a:lnTo>
                  <a:pt x="590" y="1243"/>
                </a:lnTo>
                <a:lnTo>
                  <a:pt x="578" y="1139"/>
                </a:lnTo>
                <a:lnTo>
                  <a:pt x="562" y="1038"/>
                </a:lnTo>
                <a:lnTo>
                  <a:pt x="543" y="935"/>
                </a:lnTo>
                <a:lnTo>
                  <a:pt x="519" y="835"/>
                </a:lnTo>
                <a:lnTo>
                  <a:pt x="494" y="736"/>
                </a:lnTo>
                <a:lnTo>
                  <a:pt x="465" y="638"/>
                </a:lnTo>
                <a:lnTo>
                  <a:pt x="432" y="542"/>
                </a:lnTo>
                <a:lnTo>
                  <a:pt x="396" y="448"/>
                </a:lnTo>
                <a:lnTo>
                  <a:pt x="358" y="355"/>
                </a:lnTo>
                <a:lnTo>
                  <a:pt x="317" y="264"/>
                </a:lnTo>
                <a:lnTo>
                  <a:pt x="272" y="173"/>
                </a:lnTo>
                <a:lnTo>
                  <a:pt x="224" y="86"/>
                </a:lnTo>
                <a:lnTo>
                  <a:pt x="176" y="0"/>
                </a:lnTo>
                <a:lnTo>
                  <a:pt x="176" y="0"/>
                </a:lnTo>
                <a:close/>
              </a:path>
            </a:pathLst>
          </a:custGeom>
          <a:solidFill>
            <a:schemeClr val="accent3"/>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36" name="Freeform 25"/>
          <p:cNvSpPr>
            <a:spLocks/>
          </p:cNvSpPr>
          <p:nvPr/>
        </p:nvSpPr>
        <p:spPr bwMode="auto">
          <a:xfrm>
            <a:off x="4687128" y="3623096"/>
            <a:ext cx="1398445" cy="851321"/>
          </a:xfrm>
          <a:custGeom>
            <a:avLst/>
            <a:gdLst>
              <a:gd name="T0" fmla="*/ 0 w 2602"/>
              <a:gd name="T1" fmla="*/ 1584 h 1584"/>
              <a:gd name="T2" fmla="*/ 103 w 2602"/>
              <a:gd name="T3" fmla="*/ 1582 h 1584"/>
              <a:gd name="T4" fmla="*/ 307 w 2602"/>
              <a:gd name="T5" fmla="*/ 1569 h 1584"/>
              <a:gd name="T6" fmla="*/ 508 w 2602"/>
              <a:gd name="T7" fmla="*/ 1542 h 1584"/>
              <a:gd name="T8" fmla="*/ 701 w 2602"/>
              <a:gd name="T9" fmla="*/ 1503 h 1584"/>
              <a:gd name="T10" fmla="*/ 894 w 2602"/>
              <a:gd name="T11" fmla="*/ 1451 h 1584"/>
              <a:gd name="T12" fmla="*/ 1079 w 2602"/>
              <a:gd name="T13" fmla="*/ 1387 h 1584"/>
              <a:gd name="T14" fmla="*/ 1257 w 2602"/>
              <a:gd name="T15" fmla="*/ 1311 h 1584"/>
              <a:gd name="T16" fmla="*/ 1431 w 2602"/>
              <a:gd name="T17" fmla="*/ 1225 h 1584"/>
              <a:gd name="T18" fmla="*/ 1600 w 2602"/>
              <a:gd name="T19" fmla="*/ 1129 h 1584"/>
              <a:gd name="T20" fmla="*/ 1760 w 2602"/>
              <a:gd name="T21" fmla="*/ 1023 h 1584"/>
              <a:gd name="T22" fmla="*/ 1913 w 2602"/>
              <a:gd name="T23" fmla="*/ 905 h 1584"/>
              <a:gd name="T24" fmla="*/ 2058 w 2602"/>
              <a:gd name="T25" fmla="*/ 780 h 1584"/>
              <a:gd name="T26" fmla="*/ 2194 w 2602"/>
              <a:gd name="T27" fmla="*/ 645 h 1584"/>
              <a:gd name="T28" fmla="*/ 2322 w 2602"/>
              <a:gd name="T29" fmla="*/ 502 h 1584"/>
              <a:gd name="T30" fmla="*/ 2440 w 2602"/>
              <a:gd name="T31" fmla="*/ 352 h 1584"/>
              <a:gd name="T32" fmla="*/ 2550 w 2602"/>
              <a:gd name="T33" fmla="*/ 194 h 1584"/>
              <a:gd name="T34" fmla="*/ 2417 w 2602"/>
              <a:gd name="T35" fmla="*/ 0 h 1584"/>
              <a:gd name="T36" fmla="*/ 2368 w 2602"/>
              <a:gd name="T37" fmla="*/ 74 h 1584"/>
              <a:gd name="T38" fmla="*/ 2264 w 2602"/>
              <a:gd name="T39" fmla="*/ 219 h 1584"/>
              <a:gd name="T40" fmla="*/ 2151 w 2602"/>
              <a:gd name="T41" fmla="*/ 356 h 1584"/>
              <a:gd name="T42" fmla="*/ 2029 w 2602"/>
              <a:gd name="T43" fmla="*/ 485 h 1584"/>
              <a:gd name="T44" fmla="*/ 1901 w 2602"/>
              <a:gd name="T45" fmla="*/ 608 h 1584"/>
              <a:gd name="T46" fmla="*/ 1765 w 2602"/>
              <a:gd name="T47" fmla="*/ 723 h 1584"/>
              <a:gd name="T48" fmla="*/ 1623 w 2602"/>
              <a:gd name="T49" fmla="*/ 829 h 1584"/>
              <a:gd name="T50" fmla="*/ 1473 w 2602"/>
              <a:gd name="T51" fmla="*/ 927 h 1584"/>
              <a:gd name="T52" fmla="*/ 1320 w 2602"/>
              <a:gd name="T53" fmla="*/ 1016 h 1584"/>
              <a:gd name="T54" fmla="*/ 1158 w 2602"/>
              <a:gd name="T55" fmla="*/ 1095 h 1584"/>
              <a:gd name="T56" fmla="*/ 993 w 2602"/>
              <a:gd name="T57" fmla="*/ 1164 h 1584"/>
              <a:gd name="T58" fmla="*/ 821 w 2602"/>
              <a:gd name="T59" fmla="*/ 1225 h 1584"/>
              <a:gd name="T60" fmla="*/ 646 w 2602"/>
              <a:gd name="T61" fmla="*/ 1274 h 1584"/>
              <a:gd name="T62" fmla="*/ 465 w 2602"/>
              <a:gd name="T63" fmla="*/ 1313 h 1584"/>
              <a:gd name="T64" fmla="*/ 282 w 2602"/>
              <a:gd name="T65" fmla="*/ 1341 h 1584"/>
              <a:gd name="T66" fmla="*/ 95 w 2602"/>
              <a:gd name="T67" fmla="*/ 1357 h 1584"/>
              <a:gd name="T68" fmla="*/ 0 w 2602"/>
              <a:gd name="T69" fmla="*/ 1362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2" h="1584">
                <a:moveTo>
                  <a:pt x="0" y="1362"/>
                </a:moveTo>
                <a:lnTo>
                  <a:pt x="0" y="1584"/>
                </a:lnTo>
                <a:lnTo>
                  <a:pt x="0" y="1584"/>
                </a:lnTo>
                <a:lnTo>
                  <a:pt x="103" y="1582"/>
                </a:lnTo>
                <a:lnTo>
                  <a:pt x="206" y="1577"/>
                </a:lnTo>
                <a:lnTo>
                  <a:pt x="307" y="1569"/>
                </a:lnTo>
                <a:lnTo>
                  <a:pt x="408" y="1557"/>
                </a:lnTo>
                <a:lnTo>
                  <a:pt x="508" y="1542"/>
                </a:lnTo>
                <a:lnTo>
                  <a:pt x="605" y="1523"/>
                </a:lnTo>
                <a:lnTo>
                  <a:pt x="701" y="1503"/>
                </a:lnTo>
                <a:lnTo>
                  <a:pt x="797" y="1478"/>
                </a:lnTo>
                <a:lnTo>
                  <a:pt x="894" y="1451"/>
                </a:lnTo>
                <a:lnTo>
                  <a:pt x="986" y="1421"/>
                </a:lnTo>
                <a:lnTo>
                  <a:pt x="1079" y="1387"/>
                </a:lnTo>
                <a:lnTo>
                  <a:pt x="1168" y="1351"/>
                </a:lnTo>
                <a:lnTo>
                  <a:pt x="1257" y="1311"/>
                </a:lnTo>
                <a:lnTo>
                  <a:pt x="1345" y="1271"/>
                </a:lnTo>
                <a:lnTo>
                  <a:pt x="1431" y="1225"/>
                </a:lnTo>
                <a:lnTo>
                  <a:pt x="1517" y="1178"/>
                </a:lnTo>
                <a:lnTo>
                  <a:pt x="1600" y="1129"/>
                </a:lnTo>
                <a:lnTo>
                  <a:pt x="1680" y="1077"/>
                </a:lnTo>
                <a:lnTo>
                  <a:pt x="1760" y="1023"/>
                </a:lnTo>
                <a:lnTo>
                  <a:pt x="1837" y="966"/>
                </a:lnTo>
                <a:lnTo>
                  <a:pt x="1913" y="905"/>
                </a:lnTo>
                <a:lnTo>
                  <a:pt x="1985" y="844"/>
                </a:lnTo>
                <a:lnTo>
                  <a:pt x="2058" y="780"/>
                </a:lnTo>
                <a:lnTo>
                  <a:pt x="2127" y="714"/>
                </a:lnTo>
                <a:lnTo>
                  <a:pt x="2194" y="645"/>
                </a:lnTo>
                <a:lnTo>
                  <a:pt x="2260" y="575"/>
                </a:lnTo>
                <a:lnTo>
                  <a:pt x="2322" y="502"/>
                </a:lnTo>
                <a:lnTo>
                  <a:pt x="2383" y="428"/>
                </a:lnTo>
                <a:lnTo>
                  <a:pt x="2440" y="352"/>
                </a:lnTo>
                <a:lnTo>
                  <a:pt x="2498" y="273"/>
                </a:lnTo>
                <a:lnTo>
                  <a:pt x="2550" y="194"/>
                </a:lnTo>
                <a:lnTo>
                  <a:pt x="2602" y="111"/>
                </a:lnTo>
                <a:lnTo>
                  <a:pt x="2417" y="0"/>
                </a:lnTo>
                <a:lnTo>
                  <a:pt x="2417" y="0"/>
                </a:lnTo>
                <a:lnTo>
                  <a:pt x="2368" y="74"/>
                </a:lnTo>
                <a:lnTo>
                  <a:pt x="2316" y="148"/>
                </a:lnTo>
                <a:lnTo>
                  <a:pt x="2264" y="219"/>
                </a:lnTo>
                <a:lnTo>
                  <a:pt x="2208" y="288"/>
                </a:lnTo>
                <a:lnTo>
                  <a:pt x="2151" y="356"/>
                </a:lnTo>
                <a:lnTo>
                  <a:pt x="2090" y="421"/>
                </a:lnTo>
                <a:lnTo>
                  <a:pt x="2029" y="485"/>
                </a:lnTo>
                <a:lnTo>
                  <a:pt x="1965" y="548"/>
                </a:lnTo>
                <a:lnTo>
                  <a:pt x="1901" y="608"/>
                </a:lnTo>
                <a:lnTo>
                  <a:pt x="1834" y="666"/>
                </a:lnTo>
                <a:lnTo>
                  <a:pt x="1765" y="723"/>
                </a:lnTo>
                <a:lnTo>
                  <a:pt x="1696" y="777"/>
                </a:lnTo>
                <a:lnTo>
                  <a:pt x="1623" y="829"/>
                </a:lnTo>
                <a:lnTo>
                  <a:pt x="1549" y="880"/>
                </a:lnTo>
                <a:lnTo>
                  <a:pt x="1473" y="927"/>
                </a:lnTo>
                <a:lnTo>
                  <a:pt x="1397" y="972"/>
                </a:lnTo>
                <a:lnTo>
                  <a:pt x="1320" y="1016"/>
                </a:lnTo>
                <a:lnTo>
                  <a:pt x="1239" y="1057"/>
                </a:lnTo>
                <a:lnTo>
                  <a:pt x="1158" y="1095"/>
                </a:lnTo>
                <a:lnTo>
                  <a:pt x="1076" y="1131"/>
                </a:lnTo>
                <a:lnTo>
                  <a:pt x="993" y="1164"/>
                </a:lnTo>
                <a:lnTo>
                  <a:pt x="907" y="1196"/>
                </a:lnTo>
                <a:lnTo>
                  <a:pt x="821" y="1225"/>
                </a:lnTo>
                <a:lnTo>
                  <a:pt x="735" y="1252"/>
                </a:lnTo>
                <a:lnTo>
                  <a:pt x="646" y="1274"/>
                </a:lnTo>
                <a:lnTo>
                  <a:pt x="556" y="1296"/>
                </a:lnTo>
                <a:lnTo>
                  <a:pt x="465" y="1313"/>
                </a:lnTo>
                <a:lnTo>
                  <a:pt x="374" y="1328"/>
                </a:lnTo>
                <a:lnTo>
                  <a:pt x="282" y="1341"/>
                </a:lnTo>
                <a:lnTo>
                  <a:pt x="189" y="1350"/>
                </a:lnTo>
                <a:lnTo>
                  <a:pt x="95" y="1357"/>
                </a:lnTo>
                <a:lnTo>
                  <a:pt x="0" y="1362"/>
                </a:lnTo>
                <a:lnTo>
                  <a:pt x="0" y="1362"/>
                </a:lnTo>
                <a:close/>
              </a:path>
            </a:pathLst>
          </a:custGeom>
          <a:solidFill>
            <a:schemeClr val="accent4"/>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37" name="Freeform 26"/>
          <p:cNvSpPr>
            <a:spLocks/>
          </p:cNvSpPr>
          <p:nvPr/>
        </p:nvSpPr>
        <p:spPr bwMode="auto">
          <a:xfrm>
            <a:off x="3223115" y="3632771"/>
            <a:ext cx="1390920" cy="841647"/>
          </a:xfrm>
          <a:custGeom>
            <a:avLst/>
            <a:gdLst>
              <a:gd name="T0" fmla="*/ 0 w 2589"/>
              <a:gd name="T1" fmla="*/ 112 h 1565"/>
              <a:gd name="T2" fmla="*/ 51 w 2589"/>
              <a:gd name="T3" fmla="*/ 193 h 1565"/>
              <a:gd name="T4" fmla="*/ 160 w 2589"/>
              <a:gd name="T5" fmla="*/ 350 h 1565"/>
              <a:gd name="T6" fmla="*/ 280 w 2589"/>
              <a:gd name="T7" fmla="*/ 498 h 1565"/>
              <a:gd name="T8" fmla="*/ 408 w 2589"/>
              <a:gd name="T9" fmla="*/ 640 h 1565"/>
              <a:gd name="T10" fmla="*/ 545 w 2589"/>
              <a:gd name="T11" fmla="*/ 773 h 1565"/>
              <a:gd name="T12" fmla="*/ 689 w 2589"/>
              <a:gd name="T13" fmla="*/ 896 h 1565"/>
              <a:gd name="T14" fmla="*/ 841 w 2589"/>
              <a:gd name="T15" fmla="*/ 1011 h 1565"/>
              <a:gd name="T16" fmla="*/ 1001 w 2589"/>
              <a:gd name="T17" fmla="*/ 1117 h 1565"/>
              <a:gd name="T18" fmla="*/ 1166 w 2589"/>
              <a:gd name="T19" fmla="*/ 1211 h 1565"/>
              <a:gd name="T20" fmla="*/ 1340 w 2589"/>
              <a:gd name="T21" fmla="*/ 1297 h 1565"/>
              <a:gd name="T22" fmla="*/ 1519 w 2589"/>
              <a:gd name="T23" fmla="*/ 1371 h 1565"/>
              <a:gd name="T24" fmla="*/ 1702 w 2589"/>
              <a:gd name="T25" fmla="*/ 1434 h 1565"/>
              <a:gd name="T26" fmla="*/ 1893 w 2589"/>
              <a:gd name="T27" fmla="*/ 1484 h 1565"/>
              <a:gd name="T28" fmla="*/ 2086 w 2589"/>
              <a:gd name="T29" fmla="*/ 1523 h 1565"/>
              <a:gd name="T30" fmla="*/ 2284 w 2589"/>
              <a:gd name="T31" fmla="*/ 1550 h 1565"/>
              <a:gd name="T32" fmla="*/ 2486 w 2589"/>
              <a:gd name="T33" fmla="*/ 1563 h 1565"/>
              <a:gd name="T34" fmla="*/ 2589 w 2589"/>
              <a:gd name="T35" fmla="*/ 1565 h 1565"/>
              <a:gd name="T36" fmla="*/ 2589 w 2589"/>
              <a:gd name="T37" fmla="*/ 1343 h 1565"/>
              <a:gd name="T38" fmla="*/ 2402 w 2589"/>
              <a:gd name="T39" fmla="*/ 1332 h 1565"/>
              <a:gd name="T40" fmla="*/ 2218 w 2589"/>
              <a:gd name="T41" fmla="*/ 1311 h 1565"/>
              <a:gd name="T42" fmla="*/ 2036 w 2589"/>
              <a:gd name="T43" fmla="*/ 1277 h 1565"/>
              <a:gd name="T44" fmla="*/ 1861 w 2589"/>
              <a:gd name="T45" fmla="*/ 1233 h 1565"/>
              <a:gd name="T46" fmla="*/ 1689 w 2589"/>
              <a:gd name="T47" fmla="*/ 1179 h 1565"/>
              <a:gd name="T48" fmla="*/ 1520 w 2589"/>
              <a:gd name="T49" fmla="*/ 1115 h 1565"/>
              <a:gd name="T50" fmla="*/ 1358 w 2589"/>
              <a:gd name="T51" fmla="*/ 1043 h 1565"/>
              <a:gd name="T52" fmla="*/ 1202 w 2589"/>
              <a:gd name="T53" fmla="*/ 958 h 1565"/>
              <a:gd name="T54" fmla="*/ 1050 w 2589"/>
              <a:gd name="T55" fmla="*/ 867 h 1565"/>
              <a:gd name="T56" fmla="*/ 905 w 2589"/>
              <a:gd name="T57" fmla="*/ 766 h 1565"/>
              <a:gd name="T58" fmla="*/ 767 w 2589"/>
              <a:gd name="T59" fmla="*/ 657 h 1565"/>
              <a:gd name="T60" fmla="*/ 636 w 2589"/>
              <a:gd name="T61" fmla="*/ 540 h 1565"/>
              <a:gd name="T62" fmla="*/ 511 w 2589"/>
              <a:gd name="T63" fmla="*/ 416 h 1565"/>
              <a:gd name="T64" fmla="*/ 395 w 2589"/>
              <a:gd name="T65" fmla="*/ 284 h 1565"/>
              <a:gd name="T66" fmla="*/ 285 w 2589"/>
              <a:gd name="T67" fmla="*/ 144 h 1565"/>
              <a:gd name="T68" fmla="*/ 184 w 2589"/>
              <a:gd name="T69" fmla="*/ 0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89" h="1565">
                <a:moveTo>
                  <a:pt x="184" y="0"/>
                </a:moveTo>
                <a:lnTo>
                  <a:pt x="0" y="112"/>
                </a:lnTo>
                <a:lnTo>
                  <a:pt x="0" y="112"/>
                </a:lnTo>
                <a:lnTo>
                  <a:pt x="51" y="193"/>
                </a:lnTo>
                <a:lnTo>
                  <a:pt x="105" y="273"/>
                </a:lnTo>
                <a:lnTo>
                  <a:pt x="160" y="350"/>
                </a:lnTo>
                <a:lnTo>
                  <a:pt x="219" y="426"/>
                </a:lnTo>
                <a:lnTo>
                  <a:pt x="280" y="498"/>
                </a:lnTo>
                <a:lnTo>
                  <a:pt x="342" y="571"/>
                </a:lnTo>
                <a:lnTo>
                  <a:pt x="408" y="640"/>
                </a:lnTo>
                <a:lnTo>
                  <a:pt x="475" y="707"/>
                </a:lnTo>
                <a:lnTo>
                  <a:pt x="545" y="773"/>
                </a:lnTo>
                <a:lnTo>
                  <a:pt x="615" y="835"/>
                </a:lnTo>
                <a:lnTo>
                  <a:pt x="689" y="896"/>
                </a:lnTo>
                <a:lnTo>
                  <a:pt x="764" y="955"/>
                </a:lnTo>
                <a:lnTo>
                  <a:pt x="841" y="1011"/>
                </a:lnTo>
                <a:lnTo>
                  <a:pt x="920" y="1065"/>
                </a:lnTo>
                <a:lnTo>
                  <a:pt x="1001" y="1117"/>
                </a:lnTo>
                <a:lnTo>
                  <a:pt x="1084" y="1166"/>
                </a:lnTo>
                <a:lnTo>
                  <a:pt x="1166" y="1211"/>
                </a:lnTo>
                <a:lnTo>
                  <a:pt x="1252" y="1255"/>
                </a:lnTo>
                <a:lnTo>
                  <a:pt x="1340" y="1297"/>
                </a:lnTo>
                <a:lnTo>
                  <a:pt x="1428" y="1336"/>
                </a:lnTo>
                <a:lnTo>
                  <a:pt x="1519" y="1371"/>
                </a:lnTo>
                <a:lnTo>
                  <a:pt x="1610" y="1403"/>
                </a:lnTo>
                <a:lnTo>
                  <a:pt x="1702" y="1434"/>
                </a:lnTo>
                <a:lnTo>
                  <a:pt x="1797" y="1461"/>
                </a:lnTo>
                <a:lnTo>
                  <a:pt x="1893" y="1484"/>
                </a:lnTo>
                <a:lnTo>
                  <a:pt x="1989" y="1506"/>
                </a:lnTo>
                <a:lnTo>
                  <a:pt x="2086" y="1523"/>
                </a:lnTo>
                <a:lnTo>
                  <a:pt x="2184" y="1538"/>
                </a:lnTo>
                <a:lnTo>
                  <a:pt x="2284" y="1550"/>
                </a:lnTo>
                <a:lnTo>
                  <a:pt x="2385" y="1558"/>
                </a:lnTo>
                <a:lnTo>
                  <a:pt x="2486" y="1563"/>
                </a:lnTo>
                <a:lnTo>
                  <a:pt x="2589" y="1565"/>
                </a:lnTo>
                <a:lnTo>
                  <a:pt x="2589" y="1565"/>
                </a:lnTo>
                <a:lnTo>
                  <a:pt x="2589" y="1343"/>
                </a:lnTo>
                <a:lnTo>
                  <a:pt x="2589" y="1343"/>
                </a:lnTo>
                <a:lnTo>
                  <a:pt x="2494" y="1338"/>
                </a:lnTo>
                <a:lnTo>
                  <a:pt x="2402" y="1332"/>
                </a:lnTo>
                <a:lnTo>
                  <a:pt x="2309" y="1322"/>
                </a:lnTo>
                <a:lnTo>
                  <a:pt x="2218" y="1311"/>
                </a:lnTo>
                <a:lnTo>
                  <a:pt x="2127" y="1295"/>
                </a:lnTo>
                <a:lnTo>
                  <a:pt x="2036" y="1277"/>
                </a:lnTo>
                <a:lnTo>
                  <a:pt x="1948" y="1257"/>
                </a:lnTo>
                <a:lnTo>
                  <a:pt x="1861" y="1233"/>
                </a:lnTo>
                <a:lnTo>
                  <a:pt x="1773" y="1208"/>
                </a:lnTo>
                <a:lnTo>
                  <a:pt x="1689" y="1179"/>
                </a:lnTo>
                <a:lnTo>
                  <a:pt x="1604" y="1149"/>
                </a:lnTo>
                <a:lnTo>
                  <a:pt x="1520" y="1115"/>
                </a:lnTo>
                <a:lnTo>
                  <a:pt x="1439" y="1080"/>
                </a:lnTo>
                <a:lnTo>
                  <a:pt x="1358" y="1043"/>
                </a:lnTo>
                <a:lnTo>
                  <a:pt x="1279" y="1002"/>
                </a:lnTo>
                <a:lnTo>
                  <a:pt x="1202" y="958"/>
                </a:lnTo>
                <a:lnTo>
                  <a:pt x="1124" y="915"/>
                </a:lnTo>
                <a:lnTo>
                  <a:pt x="1050" y="867"/>
                </a:lnTo>
                <a:lnTo>
                  <a:pt x="978" y="817"/>
                </a:lnTo>
                <a:lnTo>
                  <a:pt x="905" y="766"/>
                </a:lnTo>
                <a:lnTo>
                  <a:pt x="834" y="712"/>
                </a:lnTo>
                <a:lnTo>
                  <a:pt x="767" y="657"/>
                </a:lnTo>
                <a:lnTo>
                  <a:pt x="700" y="599"/>
                </a:lnTo>
                <a:lnTo>
                  <a:pt x="636" y="540"/>
                </a:lnTo>
                <a:lnTo>
                  <a:pt x="572" y="478"/>
                </a:lnTo>
                <a:lnTo>
                  <a:pt x="511" y="416"/>
                </a:lnTo>
                <a:lnTo>
                  <a:pt x="452" y="350"/>
                </a:lnTo>
                <a:lnTo>
                  <a:pt x="395" y="284"/>
                </a:lnTo>
                <a:lnTo>
                  <a:pt x="339" y="215"/>
                </a:lnTo>
                <a:lnTo>
                  <a:pt x="285" y="144"/>
                </a:lnTo>
                <a:lnTo>
                  <a:pt x="235" y="74"/>
                </a:lnTo>
                <a:lnTo>
                  <a:pt x="184" y="0"/>
                </a:lnTo>
                <a:lnTo>
                  <a:pt x="184" y="0"/>
                </a:ln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38" name="Freeform 27"/>
          <p:cNvSpPr>
            <a:spLocks/>
          </p:cNvSpPr>
          <p:nvPr/>
        </p:nvSpPr>
        <p:spPr bwMode="auto">
          <a:xfrm>
            <a:off x="2947939" y="1933351"/>
            <a:ext cx="332145" cy="1687593"/>
          </a:xfrm>
          <a:custGeom>
            <a:avLst/>
            <a:gdLst>
              <a:gd name="T0" fmla="*/ 222 w 618"/>
              <a:gd name="T1" fmla="*/ 1560 h 3141"/>
              <a:gd name="T2" fmla="*/ 229 w 618"/>
              <a:gd name="T3" fmla="*/ 1363 h 3141"/>
              <a:gd name="T4" fmla="*/ 248 w 618"/>
              <a:gd name="T5" fmla="*/ 1169 h 3141"/>
              <a:gd name="T6" fmla="*/ 280 w 618"/>
              <a:gd name="T7" fmla="*/ 980 h 3141"/>
              <a:gd name="T8" fmla="*/ 324 w 618"/>
              <a:gd name="T9" fmla="*/ 795 h 3141"/>
              <a:gd name="T10" fmla="*/ 377 w 618"/>
              <a:gd name="T11" fmla="*/ 615 h 3141"/>
              <a:gd name="T12" fmla="*/ 443 w 618"/>
              <a:gd name="T13" fmla="*/ 438 h 3141"/>
              <a:gd name="T14" fmla="*/ 521 w 618"/>
              <a:gd name="T15" fmla="*/ 268 h 3141"/>
              <a:gd name="T16" fmla="*/ 607 w 618"/>
              <a:gd name="T17" fmla="*/ 104 h 3141"/>
              <a:gd name="T18" fmla="*/ 431 w 618"/>
              <a:gd name="T19" fmla="*/ 0 h 3141"/>
              <a:gd name="T20" fmla="*/ 335 w 618"/>
              <a:gd name="T21" fmla="*/ 173 h 3141"/>
              <a:gd name="T22" fmla="*/ 249 w 618"/>
              <a:gd name="T23" fmla="*/ 355 h 3141"/>
              <a:gd name="T24" fmla="*/ 175 w 618"/>
              <a:gd name="T25" fmla="*/ 542 h 3141"/>
              <a:gd name="T26" fmla="*/ 113 w 618"/>
              <a:gd name="T27" fmla="*/ 736 h 3141"/>
              <a:gd name="T28" fmla="*/ 64 w 618"/>
              <a:gd name="T29" fmla="*/ 935 h 3141"/>
              <a:gd name="T30" fmla="*/ 29 w 618"/>
              <a:gd name="T31" fmla="*/ 1139 h 3141"/>
              <a:gd name="T32" fmla="*/ 7 w 618"/>
              <a:gd name="T33" fmla="*/ 1348 h 3141"/>
              <a:gd name="T34" fmla="*/ 0 w 618"/>
              <a:gd name="T35" fmla="*/ 1560 h 3141"/>
              <a:gd name="T36" fmla="*/ 2 w 618"/>
              <a:gd name="T37" fmla="*/ 1668 h 3141"/>
              <a:gd name="T38" fmla="*/ 17 w 618"/>
              <a:gd name="T39" fmla="*/ 1882 h 3141"/>
              <a:gd name="T40" fmla="*/ 45 w 618"/>
              <a:gd name="T41" fmla="*/ 2091 h 3141"/>
              <a:gd name="T42" fmla="*/ 89 w 618"/>
              <a:gd name="T43" fmla="*/ 2295 h 3141"/>
              <a:gd name="T44" fmla="*/ 147 w 618"/>
              <a:gd name="T45" fmla="*/ 2494 h 3141"/>
              <a:gd name="T46" fmla="*/ 216 w 618"/>
              <a:gd name="T47" fmla="*/ 2687 h 3141"/>
              <a:gd name="T48" fmla="*/ 298 w 618"/>
              <a:gd name="T49" fmla="*/ 2874 h 3141"/>
              <a:gd name="T50" fmla="*/ 393 w 618"/>
              <a:gd name="T51" fmla="*/ 3053 h 3141"/>
              <a:gd name="T52" fmla="*/ 445 w 618"/>
              <a:gd name="T53" fmla="*/ 3141 h 3141"/>
              <a:gd name="T54" fmla="*/ 618 w 618"/>
              <a:gd name="T55" fmla="*/ 3034 h 3141"/>
              <a:gd name="T56" fmla="*/ 529 w 618"/>
              <a:gd name="T57" fmla="*/ 2869 h 3141"/>
              <a:gd name="T58" fmla="*/ 450 w 618"/>
              <a:gd name="T59" fmla="*/ 2697 h 3141"/>
              <a:gd name="T60" fmla="*/ 383 w 618"/>
              <a:gd name="T61" fmla="*/ 2519 h 3141"/>
              <a:gd name="T62" fmla="*/ 325 w 618"/>
              <a:gd name="T63" fmla="*/ 2337 h 3141"/>
              <a:gd name="T64" fmla="*/ 281 w 618"/>
              <a:gd name="T65" fmla="*/ 2148 h 3141"/>
              <a:gd name="T66" fmla="*/ 249 w 618"/>
              <a:gd name="T67" fmla="*/ 1956 h 3141"/>
              <a:gd name="T68" fmla="*/ 229 w 618"/>
              <a:gd name="T69" fmla="*/ 1761 h 3141"/>
              <a:gd name="T70" fmla="*/ 222 w 618"/>
              <a:gd name="T71" fmla="*/ 1560 h 3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8" h="3141">
                <a:moveTo>
                  <a:pt x="222" y="1560"/>
                </a:moveTo>
                <a:lnTo>
                  <a:pt x="222" y="1560"/>
                </a:lnTo>
                <a:lnTo>
                  <a:pt x="224" y="1461"/>
                </a:lnTo>
                <a:lnTo>
                  <a:pt x="229" y="1363"/>
                </a:lnTo>
                <a:lnTo>
                  <a:pt x="238" y="1265"/>
                </a:lnTo>
                <a:lnTo>
                  <a:pt x="248" y="1169"/>
                </a:lnTo>
                <a:lnTo>
                  <a:pt x="263" y="1075"/>
                </a:lnTo>
                <a:lnTo>
                  <a:pt x="280" y="980"/>
                </a:lnTo>
                <a:lnTo>
                  <a:pt x="300" y="886"/>
                </a:lnTo>
                <a:lnTo>
                  <a:pt x="324" y="795"/>
                </a:lnTo>
                <a:lnTo>
                  <a:pt x="349" y="704"/>
                </a:lnTo>
                <a:lnTo>
                  <a:pt x="377" y="615"/>
                </a:lnTo>
                <a:lnTo>
                  <a:pt x="409" y="525"/>
                </a:lnTo>
                <a:lnTo>
                  <a:pt x="443" y="438"/>
                </a:lnTo>
                <a:lnTo>
                  <a:pt x="480" y="352"/>
                </a:lnTo>
                <a:lnTo>
                  <a:pt x="521" y="268"/>
                </a:lnTo>
                <a:lnTo>
                  <a:pt x="563" y="185"/>
                </a:lnTo>
                <a:lnTo>
                  <a:pt x="607" y="104"/>
                </a:lnTo>
                <a:lnTo>
                  <a:pt x="431" y="0"/>
                </a:lnTo>
                <a:lnTo>
                  <a:pt x="431" y="0"/>
                </a:lnTo>
                <a:lnTo>
                  <a:pt x="383" y="86"/>
                </a:lnTo>
                <a:lnTo>
                  <a:pt x="335" y="173"/>
                </a:lnTo>
                <a:lnTo>
                  <a:pt x="290" y="264"/>
                </a:lnTo>
                <a:lnTo>
                  <a:pt x="249" y="355"/>
                </a:lnTo>
                <a:lnTo>
                  <a:pt x="211" y="448"/>
                </a:lnTo>
                <a:lnTo>
                  <a:pt x="175" y="542"/>
                </a:lnTo>
                <a:lnTo>
                  <a:pt x="142" y="638"/>
                </a:lnTo>
                <a:lnTo>
                  <a:pt x="113" y="736"/>
                </a:lnTo>
                <a:lnTo>
                  <a:pt x="88" y="835"/>
                </a:lnTo>
                <a:lnTo>
                  <a:pt x="64" y="935"/>
                </a:lnTo>
                <a:lnTo>
                  <a:pt x="45" y="1038"/>
                </a:lnTo>
                <a:lnTo>
                  <a:pt x="29" y="1139"/>
                </a:lnTo>
                <a:lnTo>
                  <a:pt x="17" y="1243"/>
                </a:lnTo>
                <a:lnTo>
                  <a:pt x="7" y="1348"/>
                </a:lnTo>
                <a:lnTo>
                  <a:pt x="2" y="1454"/>
                </a:lnTo>
                <a:lnTo>
                  <a:pt x="0" y="1560"/>
                </a:lnTo>
                <a:lnTo>
                  <a:pt x="0" y="1560"/>
                </a:lnTo>
                <a:lnTo>
                  <a:pt x="2" y="1668"/>
                </a:lnTo>
                <a:lnTo>
                  <a:pt x="7" y="1776"/>
                </a:lnTo>
                <a:lnTo>
                  <a:pt x="17" y="1882"/>
                </a:lnTo>
                <a:lnTo>
                  <a:pt x="30" y="1986"/>
                </a:lnTo>
                <a:lnTo>
                  <a:pt x="45" y="2091"/>
                </a:lnTo>
                <a:lnTo>
                  <a:pt x="66" y="2194"/>
                </a:lnTo>
                <a:lnTo>
                  <a:pt x="89" y="2295"/>
                </a:lnTo>
                <a:lnTo>
                  <a:pt x="116" y="2396"/>
                </a:lnTo>
                <a:lnTo>
                  <a:pt x="147" y="2494"/>
                </a:lnTo>
                <a:lnTo>
                  <a:pt x="180" y="2591"/>
                </a:lnTo>
                <a:lnTo>
                  <a:pt x="216" y="2687"/>
                </a:lnTo>
                <a:lnTo>
                  <a:pt x="256" y="2782"/>
                </a:lnTo>
                <a:lnTo>
                  <a:pt x="298" y="2874"/>
                </a:lnTo>
                <a:lnTo>
                  <a:pt x="344" y="2965"/>
                </a:lnTo>
                <a:lnTo>
                  <a:pt x="393" y="3053"/>
                </a:lnTo>
                <a:lnTo>
                  <a:pt x="445" y="3141"/>
                </a:lnTo>
                <a:lnTo>
                  <a:pt x="445" y="3141"/>
                </a:lnTo>
                <a:lnTo>
                  <a:pt x="618" y="3034"/>
                </a:lnTo>
                <a:lnTo>
                  <a:pt x="618" y="3034"/>
                </a:lnTo>
                <a:lnTo>
                  <a:pt x="571" y="2954"/>
                </a:lnTo>
                <a:lnTo>
                  <a:pt x="529" y="2869"/>
                </a:lnTo>
                <a:lnTo>
                  <a:pt x="489" y="2783"/>
                </a:lnTo>
                <a:lnTo>
                  <a:pt x="450" y="2697"/>
                </a:lnTo>
                <a:lnTo>
                  <a:pt x="415" y="2610"/>
                </a:lnTo>
                <a:lnTo>
                  <a:pt x="383" y="2519"/>
                </a:lnTo>
                <a:lnTo>
                  <a:pt x="352" y="2428"/>
                </a:lnTo>
                <a:lnTo>
                  <a:pt x="325" y="2337"/>
                </a:lnTo>
                <a:lnTo>
                  <a:pt x="302" y="2242"/>
                </a:lnTo>
                <a:lnTo>
                  <a:pt x="281" y="2148"/>
                </a:lnTo>
                <a:lnTo>
                  <a:pt x="263" y="2054"/>
                </a:lnTo>
                <a:lnTo>
                  <a:pt x="249" y="1956"/>
                </a:lnTo>
                <a:lnTo>
                  <a:pt x="238" y="1858"/>
                </a:lnTo>
                <a:lnTo>
                  <a:pt x="229" y="1761"/>
                </a:lnTo>
                <a:lnTo>
                  <a:pt x="224" y="1661"/>
                </a:lnTo>
                <a:lnTo>
                  <a:pt x="222" y="1560"/>
                </a:lnTo>
                <a:lnTo>
                  <a:pt x="222" y="1560"/>
                </a:lnTo>
                <a:close/>
              </a:path>
            </a:pathLst>
          </a:custGeom>
          <a:solidFill>
            <a:schemeClr val="accent3"/>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39" name="Freeform 28"/>
          <p:cNvSpPr>
            <a:spLocks/>
          </p:cNvSpPr>
          <p:nvPr/>
        </p:nvSpPr>
        <p:spPr bwMode="auto">
          <a:xfrm>
            <a:off x="3215589" y="1069134"/>
            <a:ext cx="1398445" cy="851321"/>
          </a:xfrm>
          <a:custGeom>
            <a:avLst/>
            <a:gdLst>
              <a:gd name="T0" fmla="*/ 2602 w 2602"/>
              <a:gd name="T1" fmla="*/ 0 h 1584"/>
              <a:gd name="T2" fmla="*/ 2499 w 2602"/>
              <a:gd name="T3" fmla="*/ 2 h 1584"/>
              <a:gd name="T4" fmla="*/ 2295 w 2602"/>
              <a:gd name="T5" fmla="*/ 15 h 1584"/>
              <a:gd name="T6" fmla="*/ 2094 w 2602"/>
              <a:gd name="T7" fmla="*/ 42 h 1584"/>
              <a:gd name="T8" fmla="*/ 1901 w 2602"/>
              <a:gd name="T9" fmla="*/ 81 h 1584"/>
              <a:gd name="T10" fmla="*/ 1708 w 2602"/>
              <a:gd name="T11" fmla="*/ 133 h 1584"/>
              <a:gd name="T12" fmla="*/ 1523 w 2602"/>
              <a:gd name="T13" fmla="*/ 197 h 1584"/>
              <a:gd name="T14" fmla="*/ 1345 w 2602"/>
              <a:gd name="T15" fmla="*/ 273 h 1584"/>
              <a:gd name="T16" fmla="*/ 1171 w 2602"/>
              <a:gd name="T17" fmla="*/ 359 h 1584"/>
              <a:gd name="T18" fmla="*/ 1002 w 2602"/>
              <a:gd name="T19" fmla="*/ 455 h 1584"/>
              <a:gd name="T20" fmla="*/ 842 w 2602"/>
              <a:gd name="T21" fmla="*/ 561 h 1584"/>
              <a:gd name="T22" fmla="*/ 689 w 2602"/>
              <a:gd name="T23" fmla="*/ 679 h 1584"/>
              <a:gd name="T24" fmla="*/ 544 w 2602"/>
              <a:gd name="T25" fmla="*/ 804 h 1584"/>
              <a:gd name="T26" fmla="*/ 408 w 2602"/>
              <a:gd name="T27" fmla="*/ 939 h 1584"/>
              <a:gd name="T28" fmla="*/ 280 w 2602"/>
              <a:gd name="T29" fmla="*/ 1082 h 1584"/>
              <a:gd name="T30" fmla="*/ 162 w 2602"/>
              <a:gd name="T31" fmla="*/ 1232 h 1584"/>
              <a:gd name="T32" fmla="*/ 52 w 2602"/>
              <a:gd name="T33" fmla="*/ 1390 h 1584"/>
              <a:gd name="T34" fmla="*/ 185 w 2602"/>
              <a:gd name="T35" fmla="*/ 1584 h 1584"/>
              <a:gd name="T36" fmla="*/ 234 w 2602"/>
              <a:gd name="T37" fmla="*/ 1510 h 1584"/>
              <a:gd name="T38" fmla="*/ 338 w 2602"/>
              <a:gd name="T39" fmla="*/ 1365 h 1584"/>
              <a:gd name="T40" fmla="*/ 451 w 2602"/>
              <a:gd name="T41" fmla="*/ 1228 h 1584"/>
              <a:gd name="T42" fmla="*/ 573 w 2602"/>
              <a:gd name="T43" fmla="*/ 1099 h 1584"/>
              <a:gd name="T44" fmla="*/ 701 w 2602"/>
              <a:gd name="T45" fmla="*/ 976 h 1584"/>
              <a:gd name="T46" fmla="*/ 837 w 2602"/>
              <a:gd name="T47" fmla="*/ 861 h 1584"/>
              <a:gd name="T48" fmla="*/ 979 w 2602"/>
              <a:gd name="T49" fmla="*/ 755 h 1584"/>
              <a:gd name="T50" fmla="*/ 1129 w 2602"/>
              <a:gd name="T51" fmla="*/ 657 h 1584"/>
              <a:gd name="T52" fmla="*/ 1282 w 2602"/>
              <a:gd name="T53" fmla="*/ 568 h 1584"/>
              <a:gd name="T54" fmla="*/ 1444 w 2602"/>
              <a:gd name="T55" fmla="*/ 489 h 1584"/>
              <a:gd name="T56" fmla="*/ 1609 w 2602"/>
              <a:gd name="T57" fmla="*/ 420 h 1584"/>
              <a:gd name="T58" fmla="*/ 1781 w 2602"/>
              <a:gd name="T59" fmla="*/ 359 h 1584"/>
              <a:gd name="T60" fmla="*/ 1956 w 2602"/>
              <a:gd name="T61" fmla="*/ 310 h 1584"/>
              <a:gd name="T62" fmla="*/ 2137 w 2602"/>
              <a:gd name="T63" fmla="*/ 271 h 1584"/>
              <a:gd name="T64" fmla="*/ 2320 w 2602"/>
              <a:gd name="T65" fmla="*/ 243 h 1584"/>
              <a:gd name="T66" fmla="*/ 2507 w 2602"/>
              <a:gd name="T67" fmla="*/ 227 h 1584"/>
              <a:gd name="T68" fmla="*/ 2602 w 2602"/>
              <a:gd name="T69" fmla="*/ 222 h 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2" h="1584">
                <a:moveTo>
                  <a:pt x="2602" y="222"/>
                </a:moveTo>
                <a:lnTo>
                  <a:pt x="2602" y="0"/>
                </a:lnTo>
                <a:lnTo>
                  <a:pt x="2602" y="0"/>
                </a:lnTo>
                <a:lnTo>
                  <a:pt x="2499" y="2"/>
                </a:lnTo>
                <a:lnTo>
                  <a:pt x="2396" y="7"/>
                </a:lnTo>
                <a:lnTo>
                  <a:pt x="2295" y="15"/>
                </a:lnTo>
                <a:lnTo>
                  <a:pt x="2194" y="27"/>
                </a:lnTo>
                <a:lnTo>
                  <a:pt x="2094" y="42"/>
                </a:lnTo>
                <a:lnTo>
                  <a:pt x="1997" y="61"/>
                </a:lnTo>
                <a:lnTo>
                  <a:pt x="1901" y="81"/>
                </a:lnTo>
                <a:lnTo>
                  <a:pt x="1805" y="106"/>
                </a:lnTo>
                <a:lnTo>
                  <a:pt x="1708" y="133"/>
                </a:lnTo>
                <a:lnTo>
                  <a:pt x="1616" y="163"/>
                </a:lnTo>
                <a:lnTo>
                  <a:pt x="1523" y="197"/>
                </a:lnTo>
                <a:lnTo>
                  <a:pt x="1434" y="233"/>
                </a:lnTo>
                <a:lnTo>
                  <a:pt x="1345" y="273"/>
                </a:lnTo>
                <a:lnTo>
                  <a:pt x="1257" y="313"/>
                </a:lnTo>
                <a:lnTo>
                  <a:pt x="1171" y="359"/>
                </a:lnTo>
                <a:lnTo>
                  <a:pt x="1085" y="406"/>
                </a:lnTo>
                <a:lnTo>
                  <a:pt x="1002" y="455"/>
                </a:lnTo>
                <a:lnTo>
                  <a:pt x="922" y="507"/>
                </a:lnTo>
                <a:lnTo>
                  <a:pt x="842" y="561"/>
                </a:lnTo>
                <a:lnTo>
                  <a:pt x="765" y="618"/>
                </a:lnTo>
                <a:lnTo>
                  <a:pt x="689" y="679"/>
                </a:lnTo>
                <a:lnTo>
                  <a:pt x="617" y="740"/>
                </a:lnTo>
                <a:lnTo>
                  <a:pt x="544" y="804"/>
                </a:lnTo>
                <a:lnTo>
                  <a:pt x="475" y="870"/>
                </a:lnTo>
                <a:lnTo>
                  <a:pt x="408" y="939"/>
                </a:lnTo>
                <a:lnTo>
                  <a:pt x="342" y="1009"/>
                </a:lnTo>
                <a:lnTo>
                  <a:pt x="280" y="1082"/>
                </a:lnTo>
                <a:lnTo>
                  <a:pt x="219" y="1156"/>
                </a:lnTo>
                <a:lnTo>
                  <a:pt x="162" y="1232"/>
                </a:lnTo>
                <a:lnTo>
                  <a:pt x="104" y="1311"/>
                </a:lnTo>
                <a:lnTo>
                  <a:pt x="52" y="1390"/>
                </a:lnTo>
                <a:lnTo>
                  <a:pt x="0" y="1473"/>
                </a:lnTo>
                <a:lnTo>
                  <a:pt x="185" y="1584"/>
                </a:lnTo>
                <a:lnTo>
                  <a:pt x="185" y="1584"/>
                </a:lnTo>
                <a:lnTo>
                  <a:pt x="234" y="1510"/>
                </a:lnTo>
                <a:lnTo>
                  <a:pt x="286" y="1436"/>
                </a:lnTo>
                <a:lnTo>
                  <a:pt x="338" y="1365"/>
                </a:lnTo>
                <a:lnTo>
                  <a:pt x="394" y="1296"/>
                </a:lnTo>
                <a:lnTo>
                  <a:pt x="451" y="1228"/>
                </a:lnTo>
                <a:lnTo>
                  <a:pt x="512" y="1163"/>
                </a:lnTo>
                <a:lnTo>
                  <a:pt x="573" y="1099"/>
                </a:lnTo>
                <a:lnTo>
                  <a:pt x="637" y="1036"/>
                </a:lnTo>
                <a:lnTo>
                  <a:pt x="701" y="976"/>
                </a:lnTo>
                <a:lnTo>
                  <a:pt x="768" y="918"/>
                </a:lnTo>
                <a:lnTo>
                  <a:pt x="837" y="861"/>
                </a:lnTo>
                <a:lnTo>
                  <a:pt x="906" y="807"/>
                </a:lnTo>
                <a:lnTo>
                  <a:pt x="979" y="755"/>
                </a:lnTo>
                <a:lnTo>
                  <a:pt x="1053" y="704"/>
                </a:lnTo>
                <a:lnTo>
                  <a:pt x="1129" y="657"/>
                </a:lnTo>
                <a:lnTo>
                  <a:pt x="1205" y="612"/>
                </a:lnTo>
                <a:lnTo>
                  <a:pt x="1282" y="568"/>
                </a:lnTo>
                <a:lnTo>
                  <a:pt x="1363" y="527"/>
                </a:lnTo>
                <a:lnTo>
                  <a:pt x="1444" y="489"/>
                </a:lnTo>
                <a:lnTo>
                  <a:pt x="1526" y="453"/>
                </a:lnTo>
                <a:lnTo>
                  <a:pt x="1609" y="420"/>
                </a:lnTo>
                <a:lnTo>
                  <a:pt x="1695" y="388"/>
                </a:lnTo>
                <a:lnTo>
                  <a:pt x="1781" y="359"/>
                </a:lnTo>
                <a:lnTo>
                  <a:pt x="1867" y="332"/>
                </a:lnTo>
                <a:lnTo>
                  <a:pt x="1956" y="310"/>
                </a:lnTo>
                <a:lnTo>
                  <a:pt x="2046" y="288"/>
                </a:lnTo>
                <a:lnTo>
                  <a:pt x="2137" y="271"/>
                </a:lnTo>
                <a:lnTo>
                  <a:pt x="2228" y="256"/>
                </a:lnTo>
                <a:lnTo>
                  <a:pt x="2320" y="243"/>
                </a:lnTo>
                <a:lnTo>
                  <a:pt x="2413" y="234"/>
                </a:lnTo>
                <a:lnTo>
                  <a:pt x="2507" y="227"/>
                </a:lnTo>
                <a:lnTo>
                  <a:pt x="2602" y="222"/>
                </a:lnTo>
                <a:lnTo>
                  <a:pt x="2602" y="222"/>
                </a:lnTo>
                <a:close/>
              </a:path>
            </a:pathLst>
          </a:custGeom>
          <a:solidFill>
            <a:schemeClr val="accent4"/>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16" name="TextBox 49"/>
          <p:cNvSpPr txBox="1"/>
          <p:nvPr/>
        </p:nvSpPr>
        <p:spPr>
          <a:xfrm>
            <a:off x="5973735" y="910366"/>
            <a:ext cx="1947521" cy="784830"/>
          </a:xfrm>
          <a:prstGeom prst="rect">
            <a:avLst/>
          </a:prstGeom>
          <a:noFill/>
        </p:spPr>
        <p:txBody>
          <a:bodyPr wrap="square" rtlCol="0">
            <a:spAutoFit/>
          </a:bodyPr>
          <a:lstStyle/>
          <a:p>
            <a:pPr>
              <a:lnSpc>
                <a:spcPct val="150000"/>
              </a:lnSpc>
            </a:pPr>
            <a:r>
              <a:rPr lang="en-US" sz="1000" b="1" dirty="0">
                <a:solidFill>
                  <a:schemeClr val="tx1"/>
                </a:solidFill>
              </a:rPr>
              <a:t>Glucose</a:t>
            </a:r>
            <a:r>
              <a:rPr lang="en-US" sz="1000" dirty="0">
                <a:solidFill>
                  <a:schemeClr val="tx1"/>
                </a:solidFill>
              </a:rPr>
              <a:t>: </a:t>
            </a:r>
            <a:r>
              <a:rPr lang="en" sz="1000" dirty="0">
                <a:solidFill>
                  <a:schemeClr val="tx1"/>
                </a:solidFill>
              </a:rPr>
              <a:t>Plasma Glucose Concentrations at 2 hours in an Oral Tolerance Test</a:t>
            </a:r>
            <a:endParaRPr lang="en-US" sz="1000" dirty="0">
              <a:solidFill>
                <a:schemeClr val="tx1"/>
              </a:solidFill>
            </a:endParaRPr>
          </a:p>
        </p:txBody>
      </p:sp>
      <p:sp>
        <p:nvSpPr>
          <p:cNvPr id="118" name="TextBox 49"/>
          <p:cNvSpPr txBox="1"/>
          <p:nvPr/>
        </p:nvSpPr>
        <p:spPr>
          <a:xfrm>
            <a:off x="5890898" y="4153316"/>
            <a:ext cx="1548909" cy="784830"/>
          </a:xfrm>
          <a:prstGeom prst="rect">
            <a:avLst/>
          </a:prstGeom>
          <a:noFill/>
        </p:spPr>
        <p:txBody>
          <a:bodyPr wrap="square" rtlCol="0">
            <a:spAutoFit/>
          </a:bodyPr>
          <a:lstStyle/>
          <a:p>
            <a:pPr>
              <a:lnSpc>
                <a:spcPct val="150000"/>
              </a:lnSpc>
            </a:pPr>
            <a:r>
              <a:rPr lang="en-US" sz="1000" b="1" dirty="0">
                <a:solidFill>
                  <a:schemeClr val="tx1"/>
                </a:solidFill>
              </a:rPr>
              <a:t>Blood Pressure</a:t>
            </a:r>
            <a:r>
              <a:rPr lang="en-US" sz="1000" dirty="0">
                <a:solidFill>
                  <a:schemeClr val="tx1"/>
                </a:solidFill>
              </a:rPr>
              <a:t>: Diastolic Blood Pressure.</a:t>
            </a:r>
          </a:p>
        </p:txBody>
      </p:sp>
      <p:cxnSp>
        <p:nvCxnSpPr>
          <p:cNvPr id="129" name="Connector: Elbow 128"/>
          <p:cNvCxnSpPr>
            <a:cxnSpLocks/>
            <a:stCxn id="116" idx="2"/>
            <a:endCxn id="33" idx="3"/>
          </p:cNvCxnSpPr>
          <p:nvPr/>
        </p:nvCxnSpPr>
        <p:spPr>
          <a:xfrm rot="5400000" flipH="1">
            <a:off x="6419021" y="1166722"/>
            <a:ext cx="44541" cy="1012409"/>
          </a:xfrm>
          <a:prstGeom prst="bentConnector4">
            <a:avLst>
              <a:gd name="adj1" fmla="val -1018969"/>
              <a:gd name="adj2" fmla="val -118762"/>
            </a:avLst>
          </a:prstGeom>
          <a:ln w="25400">
            <a:solidFill>
              <a:schemeClr val="accent2"/>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33" name="Connector: Elbow 132"/>
          <p:cNvCxnSpPr>
            <a:cxnSpLocks/>
            <a:stCxn id="118" idx="0"/>
          </p:cNvCxnSpPr>
          <p:nvPr/>
        </p:nvCxnSpPr>
        <p:spPr>
          <a:xfrm rot="16200000" flipV="1">
            <a:off x="6137158" y="3625121"/>
            <a:ext cx="162996" cy="893394"/>
          </a:xfrm>
          <a:prstGeom prst="bentConnector2">
            <a:avLst/>
          </a:prstGeom>
          <a:ln w="25400">
            <a:solidFill>
              <a:schemeClr val="accent4"/>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13" name="TextBox 49"/>
          <p:cNvSpPr txBox="1"/>
          <p:nvPr/>
        </p:nvSpPr>
        <p:spPr>
          <a:xfrm>
            <a:off x="1569489" y="908459"/>
            <a:ext cx="1490203" cy="784830"/>
          </a:xfrm>
          <a:prstGeom prst="rect">
            <a:avLst/>
          </a:prstGeom>
          <a:noFill/>
        </p:spPr>
        <p:txBody>
          <a:bodyPr wrap="square" rtlCol="0">
            <a:spAutoFit/>
          </a:bodyPr>
          <a:lstStyle/>
          <a:p>
            <a:pPr algn="r">
              <a:lnSpc>
                <a:spcPct val="150000"/>
              </a:lnSpc>
            </a:pPr>
            <a:r>
              <a:rPr lang="en-US" sz="1000" b="1" dirty="0">
                <a:solidFill>
                  <a:schemeClr val="tx1"/>
                </a:solidFill>
              </a:rPr>
              <a:t>Insulin</a:t>
            </a:r>
            <a:r>
              <a:rPr lang="en-US" sz="1000" dirty="0">
                <a:solidFill>
                  <a:schemeClr val="tx1"/>
                </a:solidFill>
              </a:rPr>
              <a:t>: </a:t>
            </a:r>
            <a:r>
              <a:rPr lang="en" sz="1000" dirty="0">
                <a:solidFill>
                  <a:schemeClr val="tx1"/>
                </a:solidFill>
              </a:rPr>
              <a:t>2-Hour Serum Insulin</a:t>
            </a:r>
          </a:p>
          <a:p>
            <a:pPr algn="r">
              <a:lnSpc>
                <a:spcPct val="150000"/>
              </a:lnSpc>
            </a:pPr>
            <a:endParaRPr lang="en-US" sz="1000" dirty="0">
              <a:solidFill>
                <a:schemeClr val="tx1"/>
              </a:solidFill>
            </a:endParaRPr>
          </a:p>
        </p:txBody>
      </p:sp>
      <p:sp>
        <p:nvSpPr>
          <p:cNvPr id="114" name="TextBox 49"/>
          <p:cNvSpPr txBox="1"/>
          <p:nvPr/>
        </p:nvSpPr>
        <p:spPr>
          <a:xfrm>
            <a:off x="936467" y="2444942"/>
            <a:ext cx="1395711" cy="784830"/>
          </a:xfrm>
          <a:prstGeom prst="rect">
            <a:avLst/>
          </a:prstGeom>
          <a:noFill/>
        </p:spPr>
        <p:txBody>
          <a:bodyPr wrap="square" rtlCol="0">
            <a:spAutoFit/>
          </a:bodyPr>
          <a:lstStyle/>
          <a:p>
            <a:pPr algn="r">
              <a:lnSpc>
                <a:spcPct val="150000"/>
              </a:lnSpc>
            </a:pPr>
            <a:r>
              <a:rPr lang="en-US" sz="1000" b="1" dirty="0">
                <a:solidFill>
                  <a:schemeClr val="tx1"/>
                </a:solidFill>
              </a:rPr>
              <a:t>Skin Thickness</a:t>
            </a:r>
            <a:r>
              <a:rPr lang="en-US" sz="1000" dirty="0">
                <a:solidFill>
                  <a:schemeClr val="tx1"/>
                </a:solidFill>
              </a:rPr>
              <a:t>:</a:t>
            </a:r>
            <a:r>
              <a:rPr lang="en-US" sz="1000" b="1" dirty="0">
                <a:solidFill>
                  <a:schemeClr val="tx1"/>
                </a:solidFill>
              </a:rPr>
              <a:t> </a:t>
            </a:r>
            <a:r>
              <a:rPr lang="en" sz="1000" dirty="0">
                <a:solidFill>
                  <a:schemeClr val="tx1"/>
                </a:solidFill>
              </a:rPr>
              <a:t>Triceps Skin Fold Thickness  (</a:t>
            </a:r>
            <a:r>
              <a:rPr lang="en-US" sz="1000" dirty="0">
                <a:solidFill>
                  <a:schemeClr val="tx1"/>
                </a:solidFill>
              </a:rPr>
              <a:t>mm)</a:t>
            </a:r>
          </a:p>
        </p:txBody>
      </p:sp>
      <p:sp>
        <p:nvSpPr>
          <p:cNvPr id="115" name="TextBox 49"/>
          <p:cNvSpPr txBox="1"/>
          <p:nvPr/>
        </p:nvSpPr>
        <p:spPr>
          <a:xfrm>
            <a:off x="1907506" y="4142725"/>
            <a:ext cx="1490203" cy="294632"/>
          </a:xfrm>
          <a:prstGeom prst="rect">
            <a:avLst/>
          </a:prstGeom>
          <a:noFill/>
        </p:spPr>
        <p:txBody>
          <a:bodyPr wrap="square" rtlCol="0">
            <a:spAutoFit/>
          </a:bodyPr>
          <a:lstStyle/>
          <a:p>
            <a:pPr algn="r">
              <a:lnSpc>
                <a:spcPct val="150000"/>
              </a:lnSpc>
            </a:pPr>
            <a:r>
              <a:rPr lang="en-US" sz="1000" b="1" dirty="0">
                <a:solidFill>
                  <a:schemeClr val="tx1"/>
                </a:solidFill>
              </a:rPr>
              <a:t>BMI</a:t>
            </a:r>
            <a:r>
              <a:rPr lang="en-US" sz="1000" dirty="0">
                <a:solidFill>
                  <a:schemeClr val="tx1"/>
                </a:solidFill>
              </a:rPr>
              <a:t>: Body Mass Index</a:t>
            </a:r>
          </a:p>
        </p:txBody>
      </p:sp>
      <p:cxnSp>
        <p:nvCxnSpPr>
          <p:cNvPr id="136" name="Connector: Elbow 135"/>
          <p:cNvCxnSpPr>
            <a:cxnSpLocks/>
          </p:cNvCxnSpPr>
          <p:nvPr/>
        </p:nvCxnSpPr>
        <p:spPr>
          <a:xfrm rot="16200000" flipH="1">
            <a:off x="2852571" y="1101975"/>
            <a:ext cx="164717" cy="954931"/>
          </a:xfrm>
          <a:prstGeom prst="bentConnector2">
            <a:avLst/>
          </a:prstGeom>
          <a:ln w="25400">
            <a:solidFill>
              <a:schemeClr val="accent4"/>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41" name="Connector: Elbow 140"/>
          <p:cNvCxnSpPr>
            <a:cxnSpLocks/>
          </p:cNvCxnSpPr>
          <p:nvPr/>
        </p:nvCxnSpPr>
        <p:spPr>
          <a:xfrm rot="5400000" flipH="1" flipV="1">
            <a:off x="2326170" y="2749085"/>
            <a:ext cx="295956" cy="1052062"/>
          </a:xfrm>
          <a:prstGeom prst="bentConnector4">
            <a:avLst>
              <a:gd name="adj1" fmla="val -57931"/>
              <a:gd name="adj2" fmla="val 73006"/>
            </a:avLst>
          </a:prstGeom>
          <a:ln w="25400">
            <a:solidFill>
              <a:schemeClr val="accent3"/>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43" name="Connector: Elbow 142"/>
          <p:cNvCxnSpPr>
            <a:cxnSpLocks/>
            <a:stCxn id="115" idx="0"/>
          </p:cNvCxnSpPr>
          <p:nvPr/>
        </p:nvCxnSpPr>
        <p:spPr>
          <a:xfrm rot="5400000" flipH="1" flipV="1">
            <a:off x="2986649" y="3662868"/>
            <a:ext cx="145817" cy="813898"/>
          </a:xfrm>
          <a:prstGeom prst="bentConnector2">
            <a:avLst/>
          </a:prstGeom>
          <a:ln w="25400">
            <a:solidFill>
              <a:schemeClr val="accent2"/>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49" name="Text Placeholder 148"/>
          <p:cNvSpPr>
            <a:spLocks noGrp="1"/>
          </p:cNvSpPr>
          <p:nvPr>
            <p:ph type="body" sz="quarter" idx="10"/>
          </p:nvPr>
        </p:nvSpPr>
        <p:spPr>
          <a:xfrm>
            <a:off x="3000179" y="198532"/>
            <a:ext cx="3157538" cy="329803"/>
          </a:xfrm>
        </p:spPr>
        <p:txBody>
          <a:bodyPr>
            <a:noAutofit/>
          </a:bodyPr>
          <a:lstStyle/>
          <a:p>
            <a:r>
              <a:rPr lang="en-US" sz="1800" dirty="0"/>
              <a:t>Study Background</a:t>
            </a:r>
          </a:p>
        </p:txBody>
      </p:sp>
      <p:sp>
        <p:nvSpPr>
          <p:cNvPr id="67" name="TextBox 49"/>
          <p:cNvSpPr txBox="1"/>
          <p:nvPr/>
        </p:nvSpPr>
        <p:spPr>
          <a:xfrm>
            <a:off x="6773189" y="2421832"/>
            <a:ext cx="1711592" cy="553998"/>
          </a:xfrm>
          <a:prstGeom prst="rect">
            <a:avLst/>
          </a:prstGeom>
          <a:noFill/>
        </p:spPr>
        <p:txBody>
          <a:bodyPr wrap="square" rtlCol="0">
            <a:spAutoFit/>
          </a:bodyPr>
          <a:lstStyle/>
          <a:p>
            <a:pPr>
              <a:lnSpc>
                <a:spcPct val="150000"/>
              </a:lnSpc>
            </a:pPr>
            <a:r>
              <a:rPr lang="en-US" sz="1000" b="1" dirty="0">
                <a:solidFill>
                  <a:schemeClr val="tx1"/>
                </a:solidFill>
              </a:rPr>
              <a:t>Pregnancies</a:t>
            </a:r>
            <a:r>
              <a:rPr lang="en-US" sz="1000" dirty="0">
                <a:solidFill>
                  <a:schemeClr val="tx1"/>
                </a:solidFill>
              </a:rPr>
              <a:t>: Number of Times Pregnant.</a:t>
            </a:r>
          </a:p>
        </p:txBody>
      </p:sp>
      <p:cxnSp>
        <p:nvCxnSpPr>
          <p:cNvPr id="68" name="Connector: Elbow 67"/>
          <p:cNvCxnSpPr>
            <a:cxnSpLocks/>
            <a:stCxn id="67" idx="2"/>
            <a:endCxn id="34" idx="24"/>
          </p:cNvCxnSpPr>
          <p:nvPr/>
        </p:nvCxnSpPr>
        <p:spPr>
          <a:xfrm rot="5400000">
            <a:off x="6940786" y="2364123"/>
            <a:ext cx="76492" cy="1299906"/>
          </a:xfrm>
          <a:prstGeom prst="bentConnector2">
            <a:avLst/>
          </a:prstGeom>
          <a:ln w="25400">
            <a:solidFill>
              <a:schemeClr val="accent3"/>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69" name="female body outline"/>
          <p:cNvSpPr>
            <a:spLocks/>
          </p:cNvSpPr>
          <p:nvPr/>
        </p:nvSpPr>
        <p:spPr bwMode="auto">
          <a:xfrm>
            <a:off x="4293344" y="1446811"/>
            <a:ext cx="722535" cy="2585693"/>
          </a:xfrm>
          <a:custGeom>
            <a:avLst/>
            <a:gdLst>
              <a:gd name="T0" fmla="*/ 495 w 517"/>
              <a:gd name="T1" fmla="*/ 618 h 1858"/>
              <a:gd name="T2" fmla="*/ 471 w 517"/>
              <a:gd name="T3" fmla="*/ 471 h 1858"/>
              <a:gd name="T4" fmla="*/ 331 w 517"/>
              <a:gd name="T5" fmla="*/ 275 h 1858"/>
              <a:gd name="T6" fmla="*/ 309 w 517"/>
              <a:gd name="T7" fmla="*/ 256 h 1858"/>
              <a:gd name="T8" fmla="*/ 356 w 517"/>
              <a:gd name="T9" fmla="*/ 235 h 1858"/>
              <a:gd name="T10" fmla="*/ 296 w 517"/>
              <a:gd name="T11" fmla="*/ 9 h 1858"/>
              <a:gd name="T12" fmla="*/ 145 w 517"/>
              <a:gd name="T13" fmla="*/ 164 h 1858"/>
              <a:gd name="T14" fmla="*/ 171 w 517"/>
              <a:gd name="T15" fmla="*/ 257 h 1858"/>
              <a:gd name="T16" fmla="*/ 206 w 517"/>
              <a:gd name="T17" fmla="*/ 256 h 1858"/>
              <a:gd name="T18" fmla="*/ 78 w 517"/>
              <a:gd name="T19" fmla="*/ 317 h 1858"/>
              <a:gd name="T20" fmla="*/ 22 w 517"/>
              <a:gd name="T21" fmla="*/ 618 h 1858"/>
              <a:gd name="T22" fmla="*/ 9 w 517"/>
              <a:gd name="T23" fmla="*/ 939 h 1858"/>
              <a:gd name="T24" fmla="*/ 56 w 517"/>
              <a:gd name="T25" fmla="*/ 975 h 1858"/>
              <a:gd name="T26" fmla="*/ 50 w 517"/>
              <a:gd name="T27" fmla="*/ 955 h 1858"/>
              <a:gd name="T28" fmla="*/ 60 w 517"/>
              <a:gd name="T29" fmla="*/ 951 h 1858"/>
              <a:gd name="T30" fmla="*/ 71 w 517"/>
              <a:gd name="T31" fmla="*/ 915 h 1858"/>
              <a:gd name="T32" fmla="*/ 65 w 517"/>
              <a:gd name="T33" fmla="*/ 794 h 1858"/>
              <a:gd name="T34" fmla="*/ 123 w 517"/>
              <a:gd name="T35" fmla="*/ 498 h 1858"/>
              <a:gd name="T36" fmla="*/ 136 w 517"/>
              <a:gd name="T37" fmla="*/ 481 h 1858"/>
              <a:gd name="T38" fmla="*/ 132 w 517"/>
              <a:gd name="T39" fmla="*/ 703 h 1858"/>
              <a:gd name="T40" fmla="*/ 128 w 517"/>
              <a:gd name="T41" fmla="*/ 1268 h 1858"/>
              <a:gd name="T42" fmla="*/ 150 w 517"/>
              <a:gd name="T43" fmla="*/ 1652 h 1858"/>
              <a:gd name="T44" fmla="*/ 80 w 517"/>
              <a:gd name="T45" fmla="*/ 1741 h 1858"/>
              <a:gd name="T46" fmla="*/ 53 w 517"/>
              <a:gd name="T47" fmla="*/ 1797 h 1858"/>
              <a:gd name="T48" fmla="*/ 140 w 517"/>
              <a:gd name="T49" fmla="*/ 1791 h 1858"/>
              <a:gd name="T50" fmla="*/ 189 w 517"/>
              <a:gd name="T51" fmla="*/ 1752 h 1858"/>
              <a:gd name="T52" fmla="*/ 216 w 517"/>
              <a:gd name="T53" fmla="*/ 1675 h 1858"/>
              <a:gd name="T54" fmla="*/ 237 w 517"/>
              <a:gd name="T55" fmla="*/ 1154 h 1858"/>
              <a:gd name="T56" fmla="*/ 266 w 517"/>
              <a:gd name="T57" fmla="*/ 979 h 1858"/>
              <a:gd name="T58" fmla="*/ 278 w 517"/>
              <a:gd name="T59" fmla="*/ 1202 h 1858"/>
              <a:gd name="T60" fmla="*/ 300 w 517"/>
              <a:gd name="T61" fmla="*/ 1723 h 1858"/>
              <a:gd name="T62" fmla="*/ 326 w 517"/>
              <a:gd name="T63" fmla="*/ 1800 h 1858"/>
              <a:gd name="T64" fmla="*/ 375 w 517"/>
              <a:gd name="T65" fmla="*/ 1839 h 1858"/>
              <a:gd name="T66" fmla="*/ 462 w 517"/>
              <a:gd name="T67" fmla="*/ 1845 h 1858"/>
              <a:gd name="T68" fmla="*/ 435 w 517"/>
              <a:gd name="T69" fmla="*/ 1789 h 1858"/>
              <a:gd name="T70" fmla="*/ 366 w 517"/>
              <a:gd name="T71" fmla="*/ 1700 h 1858"/>
              <a:gd name="T72" fmla="*/ 387 w 517"/>
              <a:gd name="T73" fmla="*/ 1316 h 1858"/>
              <a:gd name="T74" fmla="*/ 417 w 517"/>
              <a:gd name="T75" fmla="*/ 803 h 1858"/>
              <a:gd name="T76" fmla="*/ 387 w 517"/>
              <a:gd name="T77" fmla="*/ 471 h 1858"/>
              <a:gd name="T78" fmla="*/ 402 w 517"/>
              <a:gd name="T79" fmla="*/ 565 h 1858"/>
              <a:gd name="T80" fmla="*/ 455 w 517"/>
              <a:gd name="T81" fmla="*/ 879 h 1858"/>
              <a:gd name="T82" fmla="*/ 445 w 517"/>
              <a:gd name="T83" fmla="*/ 917 h 1858"/>
              <a:gd name="T84" fmla="*/ 463 w 517"/>
              <a:gd name="T85" fmla="*/ 925 h 1858"/>
              <a:gd name="T86" fmla="*/ 449 w 517"/>
              <a:gd name="T87" fmla="*/ 968 h 1858"/>
              <a:gd name="T88" fmla="*/ 488 w 517"/>
              <a:gd name="T89" fmla="*/ 964 h 1858"/>
              <a:gd name="T90" fmla="*/ 513 w 517"/>
              <a:gd name="T91" fmla="*/ 902 h 1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7" h="1858">
                <a:moveTo>
                  <a:pt x="513" y="902"/>
                </a:moveTo>
                <a:cubicBezTo>
                  <a:pt x="511" y="891"/>
                  <a:pt x="508" y="881"/>
                  <a:pt x="506" y="875"/>
                </a:cubicBezTo>
                <a:cubicBezTo>
                  <a:pt x="485" y="791"/>
                  <a:pt x="497" y="704"/>
                  <a:pt x="495" y="618"/>
                </a:cubicBezTo>
                <a:cubicBezTo>
                  <a:pt x="494" y="573"/>
                  <a:pt x="477" y="526"/>
                  <a:pt x="472" y="480"/>
                </a:cubicBezTo>
                <a:cubicBezTo>
                  <a:pt x="472" y="477"/>
                  <a:pt x="471" y="475"/>
                  <a:pt x="471" y="472"/>
                </a:cubicBezTo>
                <a:cubicBezTo>
                  <a:pt x="471" y="471"/>
                  <a:pt x="471" y="471"/>
                  <a:pt x="471" y="471"/>
                </a:cubicBezTo>
                <a:cubicBezTo>
                  <a:pt x="469" y="453"/>
                  <a:pt x="467" y="434"/>
                  <a:pt x="462" y="412"/>
                </a:cubicBezTo>
                <a:cubicBezTo>
                  <a:pt x="445" y="326"/>
                  <a:pt x="434" y="297"/>
                  <a:pt x="350" y="280"/>
                </a:cubicBezTo>
                <a:cubicBezTo>
                  <a:pt x="343" y="279"/>
                  <a:pt x="337" y="276"/>
                  <a:pt x="331" y="275"/>
                </a:cubicBezTo>
                <a:cubicBezTo>
                  <a:pt x="320" y="271"/>
                  <a:pt x="311" y="265"/>
                  <a:pt x="305" y="256"/>
                </a:cubicBezTo>
                <a:cubicBezTo>
                  <a:pt x="305" y="256"/>
                  <a:pt x="305" y="256"/>
                  <a:pt x="304" y="255"/>
                </a:cubicBezTo>
                <a:cubicBezTo>
                  <a:pt x="306" y="256"/>
                  <a:pt x="307" y="256"/>
                  <a:pt x="309" y="256"/>
                </a:cubicBezTo>
                <a:cubicBezTo>
                  <a:pt x="319" y="259"/>
                  <a:pt x="317" y="251"/>
                  <a:pt x="326" y="255"/>
                </a:cubicBezTo>
                <a:cubicBezTo>
                  <a:pt x="340" y="260"/>
                  <a:pt x="351" y="261"/>
                  <a:pt x="358" y="253"/>
                </a:cubicBezTo>
                <a:cubicBezTo>
                  <a:pt x="363" y="247"/>
                  <a:pt x="359" y="241"/>
                  <a:pt x="356" y="235"/>
                </a:cubicBezTo>
                <a:cubicBezTo>
                  <a:pt x="352" y="227"/>
                  <a:pt x="353" y="219"/>
                  <a:pt x="353" y="210"/>
                </a:cubicBezTo>
                <a:cubicBezTo>
                  <a:pt x="354" y="188"/>
                  <a:pt x="359" y="167"/>
                  <a:pt x="361" y="145"/>
                </a:cubicBezTo>
                <a:cubicBezTo>
                  <a:pt x="363" y="113"/>
                  <a:pt x="352" y="30"/>
                  <a:pt x="296" y="9"/>
                </a:cubicBezTo>
                <a:cubicBezTo>
                  <a:pt x="282" y="4"/>
                  <a:pt x="266" y="0"/>
                  <a:pt x="252" y="3"/>
                </a:cubicBezTo>
                <a:cubicBezTo>
                  <a:pt x="237" y="0"/>
                  <a:pt x="222" y="2"/>
                  <a:pt x="209" y="8"/>
                </a:cubicBezTo>
                <a:cubicBezTo>
                  <a:pt x="149" y="36"/>
                  <a:pt x="140" y="105"/>
                  <a:pt x="145" y="164"/>
                </a:cubicBezTo>
                <a:cubicBezTo>
                  <a:pt x="146" y="185"/>
                  <a:pt x="151" y="204"/>
                  <a:pt x="148" y="226"/>
                </a:cubicBezTo>
                <a:cubicBezTo>
                  <a:pt x="146" y="235"/>
                  <a:pt x="138" y="243"/>
                  <a:pt x="142" y="252"/>
                </a:cubicBezTo>
                <a:cubicBezTo>
                  <a:pt x="147" y="263"/>
                  <a:pt x="156" y="258"/>
                  <a:pt x="171" y="257"/>
                </a:cubicBezTo>
                <a:cubicBezTo>
                  <a:pt x="174" y="257"/>
                  <a:pt x="174" y="259"/>
                  <a:pt x="179" y="259"/>
                </a:cubicBezTo>
                <a:cubicBezTo>
                  <a:pt x="186" y="259"/>
                  <a:pt x="187" y="256"/>
                  <a:pt x="189" y="256"/>
                </a:cubicBezTo>
                <a:cubicBezTo>
                  <a:pt x="197" y="257"/>
                  <a:pt x="201" y="258"/>
                  <a:pt x="206" y="256"/>
                </a:cubicBezTo>
                <a:cubicBezTo>
                  <a:pt x="197" y="268"/>
                  <a:pt x="183" y="275"/>
                  <a:pt x="170" y="278"/>
                </a:cubicBezTo>
                <a:cubicBezTo>
                  <a:pt x="161" y="281"/>
                  <a:pt x="152" y="283"/>
                  <a:pt x="143" y="284"/>
                </a:cubicBezTo>
                <a:cubicBezTo>
                  <a:pt x="118" y="287"/>
                  <a:pt x="93" y="297"/>
                  <a:pt x="78" y="317"/>
                </a:cubicBezTo>
                <a:cubicBezTo>
                  <a:pt x="60" y="341"/>
                  <a:pt x="57" y="372"/>
                  <a:pt x="53" y="400"/>
                </a:cubicBezTo>
                <a:cubicBezTo>
                  <a:pt x="48" y="431"/>
                  <a:pt x="41" y="455"/>
                  <a:pt x="37" y="490"/>
                </a:cubicBezTo>
                <a:cubicBezTo>
                  <a:pt x="31" y="532"/>
                  <a:pt x="22" y="577"/>
                  <a:pt x="22" y="618"/>
                </a:cubicBezTo>
                <a:cubicBezTo>
                  <a:pt x="20" y="704"/>
                  <a:pt x="31" y="791"/>
                  <a:pt x="10" y="875"/>
                </a:cubicBezTo>
                <a:cubicBezTo>
                  <a:pt x="8" y="881"/>
                  <a:pt x="6" y="891"/>
                  <a:pt x="3" y="902"/>
                </a:cubicBezTo>
                <a:cubicBezTo>
                  <a:pt x="0" y="921"/>
                  <a:pt x="5" y="933"/>
                  <a:pt x="9" y="939"/>
                </a:cubicBezTo>
                <a:cubicBezTo>
                  <a:pt x="9" y="940"/>
                  <a:pt x="10" y="941"/>
                  <a:pt x="10" y="942"/>
                </a:cubicBezTo>
                <a:cubicBezTo>
                  <a:pt x="12" y="947"/>
                  <a:pt x="19" y="956"/>
                  <a:pt x="28" y="964"/>
                </a:cubicBezTo>
                <a:cubicBezTo>
                  <a:pt x="34" y="969"/>
                  <a:pt x="47" y="975"/>
                  <a:pt x="56" y="975"/>
                </a:cubicBezTo>
                <a:cubicBezTo>
                  <a:pt x="59" y="975"/>
                  <a:pt x="62" y="975"/>
                  <a:pt x="64" y="973"/>
                </a:cubicBezTo>
                <a:cubicBezTo>
                  <a:pt x="66" y="972"/>
                  <a:pt x="67" y="970"/>
                  <a:pt x="67" y="968"/>
                </a:cubicBezTo>
                <a:cubicBezTo>
                  <a:pt x="67" y="963"/>
                  <a:pt x="61" y="959"/>
                  <a:pt x="50" y="955"/>
                </a:cubicBezTo>
                <a:cubicBezTo>
                  <a:pt x="39" y="950"/>
                  <a:pt x="29" y="940"/>
                  <a:pt x="31" y="926"/>
                </a:cubicBezTo>
                <a:cubicBezTo>
                  <a:pt x="33" y="915"/>
                  <a:pt x="51" y="914"/>
                  <a:pt x="53" y="925"/>
                </a:cubicBezTo>
                <a:cubicBezTo>
                  <a:pt x="57" y="943"/>
                  <a:pt x="51" y="950"/>
                  <a:pt x="60" y="951"/>
                </a:cubicBezTo>
                <a:cubicBezTo>
                  <a:pt x="62" y="951"/>
                  <a:pt x="64" y="950"/>
                  <a:pt x="66" y="949"/>
                </a:cubicBezTo>
                <a:cubicBezTo>
                  <a:pt x="72" y="944"/>
                  <a:pt x="72" y="931"/>
                  <a:pt x="71" y="917"/>
                </a:cubicBezTo>
                <a:cubicBezTo>
                  <a:pt x="71" y="915"/>
                  <a:pt x="71" y="915"/>
                  <a:pt x="71" y="915"/>
                </a:cubicBezTo>
                <a:cubicBezTo>
                  <a:pt x="71" y="907"/>
                  <a:pt x="71" y="902"/>
                  <a:pt x="68" y="893"/>
                </a:cubicBezTo>
                <a:cubicBezTo>
                  <a:pt x="67" y="887"/>
                  <a:pt x="64" y="883"/>
                  <a:pt x="62" y="879"/>
                </a:cubicBezTo>
                <a:cubicBezTo>
                  <a:pt x="47" y="856"/>
                  <a:pt x="61" y="818"/>
                  <a:pt x="65" y="794"/>
                </a:cubicBezTo>
                <a:cubicBezTo>
                  <a:pt x="71" y="761"/>
                  <a:pt x="82" y="700"/>
                  <a:pt x="82" y="700"/>
                </a:cubicBezTo>
                <a:cubicBezTo>
                  <a:pt x="82" y="700"/>
                  <a:pt x="107" y="611"/>
                  <a:pt x="115" y="565"/>
                </a:cubicBezTo>
                <a:cubicBezTo>
                  <a:pt x="119" y="543"/>
                  <a:pt x="120" y="520"/>
                  <a:pt x="123" y="498"/>
                </a:cubicBezTo>
                <a:cubicBezTo>
                  <a:pt x="124" y="492"/>
                  <a:pt x="125" y="487"/>
                  <a:pt x="125" y="481"/>
                </a:cubicBezTo>
                <a:cubicBezTo>
                  <a:pt x="126" y="479"/>
                  <a:pt x="126" y="466"/>
                  <a:pt x="132" y="470"/>
                </a:cubicBezTo>
                <a:cubicBezTo>
                  <a:pt x="134" y="472"/>
                  <a:pt x="135" y="478"/>
                  <a:pt x="136" y="481"/>
                </a:cubicBezTo>
                <a:cubicBezTo>
                  <a:pt x="139" y="494"/>
                  <a:pt x="141" y="508"/>
                  <a:pt x="143" y="522"/>
                </a:cubicBezTo>
                <a:cubicBezTo>
                  <a:pt x="144" y="534"/>
                  <a:pt x="146" y="545"/>
                  <a:pt x="147" y="557"/>
                </a:cubicBezTo>
                <a:cubicBezTo>
                  <a:pt x="153" y="617"/>
                  <a:pt x="149" y="640"/>
                  <a:pt x="132" y="703"/>
                </a:cubicBezTo>
                <a:cubicBezTo>
                  <a:pt x="117" y="760"/>
                  <a:pt x="89" y="820"/>
                  <a:pt x="81" y="905"/>
                </a:cubicBezTo>
                <a:cubicBezTo>
                  <a:pt x="75" y="975"/>
                  <a:pt x="95" y="1044"/>
                  <a:pt x="111" y="1113"/>
                </a:cubicBezTo>
                <a:cubicBezTo>
                  <a:pt x="123" y="1164"/>
                  <a:pt x="132" y="1215"/>
                  <a:pt x="128" y="1268"/>
                </a:cubicBezTo>
                <a:cubicBezTo>
                  <a:pt x="124" y="1332"/>
                  <a:pt x="126" y="1392"/>
                  <a:pt x="133" y="1455"/>
                </a:cubicBezTo>
                <a:cubicBezTo>
                  <a:pt x="136" y="1481"/>
                  <a:pt x="146" y="1507"/>
                  <a:pt x="148" y="1536"/>
                </a:cubicBezTo>
                <a:cubicBezTo>
                  <a:pt x="150" y="1565"/>
                  <a:pt x="154" y="1630"/>
                  <a:pt x="150" y="1652"/>
                </a:cubicBezTo>
                <a:cubicBezTo>
                  <a:pt x="149" y="1654"/>
                  <a:pt x="149" y="1654"/>
                  <a:pt x="149" y="1654"/>
                </a:cubicBezTo>
                <a:cubicBezTo>
                  <a:pt x="144" y="1681"/>
                  <a:pt x="142" y="1689"/>
                  <a:pt x="127" y="1703"/>
                </a:cubicBezTo>
                <a:cubicBezTo>
                  <a:pt x="112" y="1718"/>
                  <a:pt x="98" y="1730"/>
                  <a:pt x="80" y="1741"/>
                </a:cubicBezTo>
                <a:cubicBezTo>
                  <a:pt x="68" y="1749"/>
                  <a:pt x="61" y="1753"/>
                  <a:pt x="51" y="1764"/>
                </a:cubicBezTo>
                <a:cubicBezTo>
                  <a:pt x="50" y="1766"/>
                  <a:pt x="46" y="1771"/>
                  <a:pt x="45" y="1777"/>
                </a:cubicBezTo>
                <a:cubicBezTo>
                  <a:pt x="45" y="1784"/>
                  <a:pt x="47" y="1792"/>
                  <a:pt x="53" y="1797"/>
                </a:cubicBezTo>
                <a:cubicBezTo>
                  <a:pt x="63" y="1807"/>
                  <a:pt x="78" y="1810"/>
                  <a:pt x="88" y="1810"/>
                </a:cubicBezTo>
                <a:cubicBezTo>
                  <a:pt x="114" y="1810"/>
                  <a:pt x="131" y="1798"/>
                  <a:pt x="140" y="1792"/>
                </a:cubicBezTo>
                <a:cubicBezTo>
                  <a:pt x="140" y="1791"/>
                  <a:pt x="140" y="1791"/>
                  <a:pt x="140" y="1791"/>
                </a:cubicBezTo>
                <a:cubicBezTo>
                  <a:pt x="144" y="1789"/>
                  <a:pt x="149" y="1784"/>
                  <a:pt x="153" y="1778"/>
                </a:cubicBezTo>
                <a:cubicBezTo>
                  <a:pt x="161" y="1766"/>
                  <a:pt x="164" y="1763"/>
                  <a:pt x="175" y="1758"/>
                </a:cubicBezTo>
                <a:cubicBezTo>
                  <a:pt x="178" y="1756"/>
                  <a:pt x="184" y="1754"/>
                  <a:pt x="189" y="1752"/>
                </a:cubicBezTo>
                <a:cubicBezTo>
                  <a:pt x="202" y="1748"/>
                  <a:pt x="216" y="1744"/>
                  <a:pt x="223" y="1732"/>
                </a:cubicBezTo>
                <a:cubicBezTo>
                  <a:pt x="229" y="1721"/>
                  <a:pt x="225" y="1710"/>
                  <a:pt x="221" y="1698"/>
                </a:cubicBezTo>
                <a:cubicBezTo>
                  <a:pt x="219" y="1691"/>
                  <a:pt x="216" y="1683"/>
                  <a:pt x="216" y="1675"/>
                </a:cubicBezTo>
                <a:cubicBezTo>
                  <a:pt x="210" y="1611"/>
                  <a:pt x="234" y="1549"/>
                  <a:pt x="242" y="1486"/>
                </a:cubicBezTo>
                <a:cubicBezTo>
                  <a:pt x="245" y="1456"/>
                  <a:pt x="249" y="1423"/>
                  <a:pt x="242" y="1393"/>
                </a:cubicBezTo>
                <a:cubicBezTo>
                  <a:pt x="226" y="1314"/>
                  <a:pt x="229" y="1234"/>
                  <a:pt x="237" y="1154"/>
                </a:cubicBezTo>
                <a:cubicBezTo>
                  <a:pt x="244" y="1087"/>
                  <a:pt x="251" y="1027"/>
                  <a:pt x="249" y="953"/>
                </a:cubicBezTo>
                <a:cubicBezTo>
                  <a:pt x="249" y="937"/>
                  <a:pt x="254" y="932"/>
                  <a:pt x="261" y="937"/>
                </a:cubicBezTo>
                <a:cubicBezTo>
                  <a:pt x="267" y="941"/>
                  <a:pt x="265" y="972"/>
                  <a:pt x="266" y="979"/>
                </a:cubicBezTo>
                <a:cubicBezTo>
                  <a:pt x="266" y="986"/>
                  <a:pt x="266" y="993"/>
                  <a:pt x="266" y="1000"/>
                </a:cubicBezTo>
                <a:cubicBezTo>
                  <a:pt x="266" y="1000"/>
                  <a:pt x="266" y="1000"/>
                  <a:pt x="266" y="1000"/>
                </a:cubicBezTo>
                <a:cubicBezTo>
                  <a:pt x="264" y="1074"/>
                  <a:pt x="271" y="1135"/>
                  <a:pt x="278" y="1202"/>
                </a:cubicBezTo>
                <a:cubicBezTo>
                  <a:pt x="286" y="1281"/>
                  <a:pt x="289" y="1361"/>
                  <a:pt x="273" y="1440"/>
                </a:cubicBezTo>
                <a:cubicBezTo>
                  <a:pt x="266" y="1471"/>
                  <a:pt x="270" y="1503"/>
                  <a:pt x="274" y="1534"/>
                </a:cubicBezTo>
                <a:cubicBezTo>
                  <a:pt x="282" y="1597"/>
                  <a:pt x="305" y="1659"/>
                  <a:pt x="300" y="1723"/>
                </a:cubicBezTo>
                <a:cubicBezTo>
                  <a:pt x="299" y="1731"/>
                  <a:pt x="297" y="1738"/>
                  <a:pt x="294" y="1746"/>
                </a:cubicBezTo>
                <a:cubicBezTo>
                  <a:pt x="290" y="1757"/>
                  <a:pt x="286" y="1768"/>
                  <a:pt x="292" y="1780"/>
                </a:cubicBezTo>
                <a:cubicBezTo>
                  <a:pt x="299" y="1792"/>
                  <a:pt x="313" y="1796"/>
                  <a:pt x="326" y="1800"/>
                </a:cubicBezTo>
                <a:cubicBezTo>
                  <a:pt x="331" y="1802"/>
                  <a:pt x="337" y="1803"/>
                  <a:pt x="341" y="1805"/>
                </a:cubicBezTo>
                <a:cubicBezTo>
                  <a:pt x="352" y="1811"/>
                  <a:pt x="354" y="1813"/>
                  <a:pt x="362" y="1826"/>
                </a:cubicBezTo>
                <a:cubicBezTo>
                  <a:pt x="366" y="1832"/>
                  <a:pt x="371" y="1836"/>
                  <a:pt x="375" y="1839"/>
                </a:cubicBezTo>
                <a:cubicBezTo>
                  <a:pt x="375" y="1839"/>
                  <a:pt x="375" y="1839"/>
                  <a:pt x="375" y="1839"/>
                </a:cubicBezTo>
                <a:cubicBezTo>
                  <a:pt x="384" y="1846"/>
                  <a:pt x="401" y="1858"/>
                  <a:pt x="428" y="1858"/>
                </a:cubicBezTo>
                <a:cubicBezTo>
                  <a:pt x="438" y="1858"/>
                  <a:pt x="453" y="1854"/>
                  <a:pt x="462" y="1845"/>
                </a:cubicBezTo>
                <a:cubicBezTo>
                  <a:pt x="468" y="1839"/>
                  <a:pt x="471" y="1832"/>
                  <a:pt x="470" y="1824"/>
                </a:cubicBezTo>
                <a:cubicBezTo>
                  <a:pt x="469" y="1819"/>
                  <a:pt x="465" y="1813"/>
                  <a:pt x="464" y="1812"/>
                </a:cubicBezTo>
                <a:cubicBezTo>
                  <a:pt x="454" y="1801"/>
                  <a:pt x="447" y="1796"/>
                  <a:pt x="435" y="1789"/>
                </a:cubicBezTo>
                <a:cubicBezTo>
                  <a:pt x="417" y="1777"/>
                  <a:pt x="403" y="1766"/>
                  <a:pt x="388" y="1751"/>
                </a:cubicBezTo>
                <a:cubicBezTo>
                  <a:pt x="373" y="1736"/>
                  <a:pt x="371" y="1729"/>
                  <a:pt x="366" y="1701"/>
                </a:cubicBezTo>
                <a:cubicBezTo>
                  <a:pt x="366" y="1700"/>
                  <a:pt x="366" y="1700"/>
                  <a:pt x="366" y="1700"/>
                </a:cubicBezTo>
                <a:cubicBezTo>
                  <a:pt x="361" y="1678"/>
                  <a:pt x="365" y="1613"/>
                  <a:pt x="367" y="1584"/>
                </a:cubicBezTo>
                <a:cubicBezTo>
                  <a:pt x="369" y="1554"/>
                  <a:pt x="380" y="1529"/>
                  <a:pt x="382" y="1503"/>
                </a:cubicBezTo>
                <a:cubicBezTo>
                  <a:pt x="389" y="1440"/>
                  <a:pt x="391" y="1379"/>
                  <a:pt x="387" y="1316"/>
                </a:cubicBezTo>
                <a:cubicBezTo>
                  <a:pt x="383" y="1262"/>
                  <a:pt x="392" y="1212"/>
                  <a:pt x="404" y="1160"/>
                </a:cubicBezTo>
                <a:cubicBezTo>
                  <a:pt x="420" y="1092"/>
                  <a:pt x="432" y="953"/>
                  <a:pt x="432" y="953"/>
                </a:cubicBezTo>
                <a:cubicBezTo>
                  <a:pt x="438" y="903"/>
                  <a:pt x="429" y="852"/>
                  <a:pt x="417" y="803"/>
                </a:cubicBezTo>
                <a:cubicBezTo>
                  <a:pt x="411" y="779"/>
                  <a:pt x="395" y="708"/>
                  <a:pt x="383" y="653"/>
                </a:cubicBezTo>
                <a:cubicBezTo>
                  <a:pt x="374" y="612"/>
                  <a:pt x="370" y="588"/>
                  <a:pt x="375" y="551"/>
                </a:cubicBezTo>
                <a:cubicBezTo>
                  <a:pt x="376" y="546"/>
                  <a:pt x="382" y="471"/>
                  <a:pt x="387" y="471"/>
                </a:cubicBezTo>
                <a:cubicBezTo>
                  <a:pt x="392" y="471"/>
                  <a:pt x="393" y="499"/>
                  <a:pt x="396" y="518"/>
                </a:cubicBezTo>
                <a:cubicBezTo>
                  <a:pt x="396" y="520"/>
                  <a:pt x="397" y="525"/>
                  <a:pt x="397" y="525"/>
                </a:cubicBezTo>
                <a:cubicBezTo>
                  <a:pt x="399" y="544"/>
                  <a:pt x="401" y="561"/>
                  <a:pt x="402" y="565"/>
                </a:cubicBezTo>
                <a:cubicBezTo>
                  <a:pt x="410" y="611"/>
                  <a:pt x="434" y="700"/>
                  <a:pt x="434" y="700"/>
                </a:cubicBezTo>
                <a:cubicBezTo>
                  <a:pt x="434" y="700"/>
                  <a:pt x="446" y="761"/>
                  <a:pt x="451" y="794"/>
                </a:cubicBezTo>
                <a:cubicBezTo>
                  <a:pt x="455" y="818"/>
                  <a:pt x="470" y="856"/>
                  <a:pt x="455" y="879"/>
                </a:cubicBezTo>
                <a:cubicBezTo>
                  <a:pt x="452" y="883"/>
                  <a:pt x="450" y="887"/>
                  <a:pt x="448" y="893"/>
                </a:cubicBezTo>
                <a:cubicBezTo>
                  <a:pt x="446" y="902"/>
                  <a:pt x="446" y="907"/>
                  <a:pt x="445" y="915"/>
                </a:cubicBezTo>
                <a:cubicBezTo>
                  <a:pt x="445" y="917"/>
                  <a:pt x="445" y="917"/>
                  <a:pt x="445" y="917"/>
                </a:cubicBezTo>
                <a:cubicBezTo>
                  <a:pt x="445" y="931"/>
                  <a:pt x="445" y="944"/>
                  <a:pt x="451" y="949"/>
                </a:cubicBezTo>
                <a:cubicBezTo>
                  <a:pt x="452" y="950"/>
                  <a:pt x="454" y="951"/>
                  <a:pt x="457" y="951"/>
                </a:cubicBezTo>
                <a:cubicBezTo>
                  <a:pt x="465" y="950"/>
                  <a:pt x="460" y="943"/>
                  <a:pt x="463" y="925"/>
                </a:cubicBezTo>
                <a:cubicBezTo>
                  <a:pt x="465" y="914"/>
                  <a:pt x="483" y="915"/>
                  <a:pt x="485" y="926"/>
                </a:cubicBezTo>
                <a:cubicBezTo>
                  <a:pt x="487" y="940"/>
                  <a:pt x="478" y="950"/>
                  <a:pt x="466" y="955"/>
                </a:cubicBezTo>
                <a:cubicBezTo>
                  <a:pt x="456" y="959"/>
                  <a:pt x="450" y="963"/>
                  <a:pt x="449" y="968"/>
                </a:cubicBezTo>
                <a:cubicBezTo>
                  <a:pt x="449" y="970"/>
                  <a:pt x="450" y="972"/>
                  <a:pt x="452" y="973"/>
                </a:cubicBezTo>
                <a:cubicBezTo>
                  <a:pt x="454" y="975"/>
                  <a:pt x="457" y="975"/>
                  <a:pt x="460" y="975"/>
                </a:cubicBezTo>
                <a:cubicBezTo>
                  <a:pt x="469" y="975"/>
                  <a:pt x="482" y="969"/>
                  <a:pt x="488" y="964"/>
                </a:cubicBezTo>
                <a:cubicBezTo>
                  <a:pt x="498" y="956"/>
                  <a:pt x="505" y="947"/>
                  <a:pt x="507" y="942"/>
                </a:cubicBezTo>
                <a:cubicBezTo>
                  <a:pt x="507" y="941"/>
                  <a:pt x="507" y="940"/>
                  <a:pt x="508" y="939"/>
                </a:cubicBezTo>
                <a:cubicBezTo>
                  <a:pt x="511" y="933"/>
                  <a:pt x="517" y="921"/>
                  <a:pt x="513" y="902"/>
                </a:cubicBez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dirty="0"/>
          </a:p>
        </p:txBody>
      </p:sp>
    </p:spTree>
    <p:extLst>
      <p:ext uri="{BB962C8B-B14F-4D97-AF65-F5344CB8AC3E}">
        <p14:creationId xmlns:p14="http://schemas.microsoft.com/office/powerpoint/2010/main" val="259051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wipe(left)">
                                      <p:cBhvr>
                                        <p:cTn id="10" dur="500"/>
                                        <p:tgtEl>
                                          <p:spTgt spid="129"/>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animEffect transition="in" filter="wipe(down)">
                                      <p:cBhvr>
                                        <p:cTn id="14" dur="500"/>
                                        <p:tgtEl>
                                          <p:spTgt spid="11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par>
                                <p:cTn id="20" presetID="22" presetClass="entr" presetSubtype="8"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down)">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par>
                                <p:cTn id="32" presetID="22" presetClass="entr" presetSubtype="8"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left)">
                                      <p:cBhvr>
                                        <p:cTn id="34" dur="500"/>
                                        <p:tgtEl>
                                          <p:spTgt spid="133"/>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wipe(up)">
                                      <p:cBhvr>
                                        <p:cTn id="38" dur="500"/>
                                        <p:tgtEl>
                                          <p:spTgt spid="1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right)">
                                      <p:cBhvr>
                                        <p:cTn id="43" dur="500"/>
                                        <p:tgtEl>
                                          <p:spTgt spid="37"/>
                                        </p:tgtEl>
                                      </p:cBhvr>
                                    </p:animEffect>
                                  </p:childTnLst>
                                </p:cTn>
                              </p:par>
                              <p:par>
                                <p:cTn id="44" presetID="22" presetClass="entr" presetSubtype="2" fill="hold" nodeType="withEffect">
                                  <p:stCondLst>
                                    <p:cond delay="0"/>
                                  </p:stCondLst>
                                  <p:childTnLst>
                                    <p:set>
                                      <p:cBhvr>
                                        <p:cTn id="45" dur="1" fill="hold">
                                          <p:stCondLst>
                                            <p:cond delay="0"/>
                                          </p:stCondLst>
                                        </p:cTn>
                                        <p:tgtEl>
                                          <p:spTgt spid="143"/>
                                        </p:tgtEl>
                                        <p:attrNameLst>
                                          <p:attrName>style.visibility</p:attrName>
                                        </p:attrNameLst>
                                      </p:cBhvr>
                                      <p:to>
                                        <p:strVal val="visible"/>
                                      </p:to>
                                    </p:set>
                                    <p:animEffect transition="in" filter="wipe(right)">
                                      <p:cBhvr>
                                        <p:cTn id="46" dur="500"/>
                                        <p:tgtEl>
                                          <p:spTgt spid="143"/>
                                        </p:tgtEl>
                                      </p:cBhvr>
                                    </p:animEffect>
                                  </p:childTnLst>
                                </p:cTn>
                              </p:par>
                            </p:childTnLst>
                          </p:cTn>
                        </p:par>
                        <p:par>
                          <p:cTn id="47" fill="hold">
                            <p:stCondLst>
                              <p:cond delay="500"/>
                            </p:stCondLst>
                            <p:childTnLst>
                              <p:par>
                                <p:cTn id="48" presetID="22" presetClass="entr" presetSubtype="1" fill="hold" grpId="0" nodeType="after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wipe(up)">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2" fill="hold" nodeType="with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right)">
                                      <p:cBhvr>
                                        <p:cTn id="58" dur="500"/>
                                        <p:tgtEl>
                                          <p:spTgt spid="141"/>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114"/>
                                        </p:tgtEl>
                                        <p:attrNameLst>
                                          <p:attrName>style.visibility</p:attrName>
                                        </p:attrNameLst>
                                      </p:cBhvr>
                                      <p:to>
                                        <p:strVal val="visible"/>
                                      </p:to>
                                    </p:set>
                                    <p:animEffect transition="in" filter="wipe(down)">
                                      <p:cBhvr>
                                        <p:cTn id="62" dur="500"/>
                                        <p:tgtEl>
                                          <p:spTgt spid="1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par>
                                <p:cTn id="68" presetID="22" presetClass="entr" presetSubtype="2" fill="hold" nodeType="with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wipe(right)">
                                      <p:cBhvr>
                                        <p:cTn id="70" dur="500"/>
                                        <p:tgtEl>
                                          <p:spTgt spid="136"/>
                                        </p:tgtEl>
                                      </p:cBhvr>
                                    </p:animEffect>
                                  </p:childTnLst>
                                </p:cTn>
                              </p:par>
                            </p:childTnLst>
                          </p:cTn>
                        </p:par>
                        <p:par>
                          <p:cTn id="71" fill="hold">
                            <p:stCondLst>
                              <p:cond delay="500"/>
                            </p:stCondLst>
                            <p:childTnLst>
                              <p:par>
                                <p:cTn id="72" presetID="22" presetClass="entr" presetSubtype="4" fill="hold" grpId="0" nodeType="afterEffect">
                                  <p:stCondLst>
                                    <p:cond delay="0"/>
                                  </p:stCondLst>
                                  <p:childTnLst>
                                    <p:set>
                                      <p:cBhvr>
                                        <p:cTn id="73" dur="1" fill="hold">
                                          <p:stCondLst>
                                            <p:cond delay="0"/>
                                          </p:stCondLst>
                                        </p:cTn>
                                        <p:tgtEl>
                                          <p:spTgt spid="113"/>
                                        </p:tgtEl>
                                        <p:attrNameLst>
                                          <p:attrName>style.visibility</p:attrName>
                                        </p:attrNameLst>
                                      </p:cBhvr>
                                      <p:to>
                                        <p:strVal val="visible"/>
                                      </p:to>
                                    </p:set>
                                    <p:animEffect transition="in" filter="wipe(down)">
                                      <p:cBhvr>
                                        <p:cTn id="74" dur="500"/>
                                        <p:tgtEl>
                                          <p:spTgt spid="113"/>
                                        </p:tgtEl>
                                      </p:cBhvr>
                                    </p:animEffect>
                                  </p:childTnLst>
                                </p:cTn>
                              </p:par>
                            </p:childTnLst>
                          </p:cTn>
                        </p:par>
                        <p:par>
                          <p:cTn id="75" fill="hold">
                            <p:stCondLst>
                              <p:cond delay="1000"/>
                            </p:stCondLst>
                            <p:childTnLst>
                              <p:par>
                                <p:cTn id="76" presetID="45" presetClass="entr" presetSubtype="0" fill="hold" grpId="0"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anim calcmode="lin" valueType="num">
                                      <p:cBhvr>
                                        <p:cTn id="79" dur="500" fill="hold"/>
                                        <p:tgtEl>
                                          <p:spTgt spid="69"/>
                                        </p:tgtEl>
                                        <p:attrNameLst>
                                          <p:attrName>ppt_w</p:attrName>
                                        </p:attrNameLst>
                                      </p:cBhvr>
                                      <p:tavLst>
                                        <p:tav tm="0" fmla="#ppt_w*sin(2.5*pi*$)">
                                          <p:val>
                                            <p:fltVal val="0"/>
                                          </p:val>
                                        </p:tav>
                                        <p:tav tm="100000">
                                          <p:val>
                                            <p:fltVal val="1"/>
                                          </p:val>
                                        </p:tav>
                                      </p:tavLst>
                                    </p:anim>
                                    <p:anim calcmode="lin" valueType="num">
                                      <p:cBhvr>
                                        <p:cTn id="80" dur="500" fill="hold"/>
                                        <p:tgtEl>
                                          <p:spTgt spid="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37" grpId="0" animBg="1"/>
      <p:bldP spid="38" grpId="0" animBg="1"/>
      <p:bldP spid="39" grpId="0" animBg="1"/>
      <p:bldP spid="116" grpId="0"/>
      <p:bldP spid="118" grpId="0"/>
      <p:bldP spid="113" grpId="0"/>
      <p:bldP spid="114" grpId="0"/>
      <p:bldP spid="115" grpId="0"/>
      <p:bldP spid="67"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295106"/>
            <a:ext cx="8520600" cy="572700"/>
          </a:xfrm>
          <a:prstGeom prst="rect">
            <a:avLst/>
          </a:prstGeom>
        </p:spPr>
        <p:txBody>
          <a:bodyPr lIns="91425" tIns="91425" rIns="91425" bIns="91425" anchor="t" anchorCtr="0">
            <a:noAutofit/>
          </a:bodyPr>
          <a:lstStyle/>
          <a:p>
            <a:pPr lvl="0">
              <a:spcBef>
                <a:spcPts val="0"/>
              </a:spcBef>
              <a:buNone/>
            </a:pPr>
            <a:r>
              <a:rPr lang="en" dirty="0"/>
              <a:t>Study Background</a:t>
            </a:r>
          </a:p>
        </p:txBody>
      </p:sp>
      <p:sp>
        <p:nvSpPr>
          <p:cNvPr id="90" name="Shape 90"/>
          <p:cNvSpPr txBox="1">
            <a:spLocks noGrp="1"/>
          </p:cNvSpPr>
          <p:nvPr>
            <p:ph type="body" idx="1"/>
          </p:nvPr>
        </p:nvSpPr>
        <p:spPr>
          <a:xfrm>
            <a:off x="311700" y="867806"/>
            <a:ext cx="8520600" cy="3416400"/>
          </a:xfrm>
          <a:prstGeom prst="rect">
            <a:avLst/>
          </a:prstGeom>
        </p:spPr>
        <p:txBody>
          <a:bodyPr lIns="91425" tIns="91425" rIns="91425" bIns="91425" anchor="t" anchorCtr="0">
            <a:noAutofit/>
          </a:bodyPr>
          <a:lstStyle/>
          <a:p>
            <a:pPr marL="457200" lvl="0" indent="-228600" rtl="0">
              <a:spcBef>
                <a:spcPts val="0"/>
              </a:spcBef>
            </a:pPr>
            <a:r>
              <a:rPr lang="en" dirty="0"/>
              <a:t>The eight variables are:</a:t>
            </a:r>
          </a:p>
          <a:p>
            <a:pPr marL="914400" lvl="1" indent="-228600" rtl="0">
              <a:spcBef>
                <a:spcPts val="0"/>
              </a:spcBef>
            </a:pPr>
            <a:r>
              <a:rPr lang="en" dirty="0"/>
              <a:t>Pregnancies: Number of Times Pregnant (this could be rather high)</a:t>
            </a:r>
          </a:p>
          <a:p>
            <a:pPr marL="914400" lvl="1" indent="-228600" rtl="0">
              <a:spcBef>
                <a:spcPts val="0"/>
              </a:spcBef>
            </a:pPr>
            <a:r>
              <a:rPr lang="en" dirty="0"/>
              <a:t>Glucose: Plasma Glucose Concentrations at 2 hours in an Oral Tolerance Test</a:t>
            </a:r>
          </a:p>
          <a:p>
            <a:pPr marL="914400" lvl="1" indent="-228600" rtl="0">
              <a:spcBef>
                <a:spcPts val="0"/>
              </a:spcBef>
            </a:pPr>
            <a:r>
              <a:rPr lang="en" dirty="0"/>
              <a:t>Blood Pressure: Diastolic Blood Pressure</a:t>
            </a:r>
          </a:p>
          <a:p>
            <a:pPr marL="914400" lvl="1" indent="-228600" rtl="0">
              <a:spcBef>
                <a:spcPts val="0"/>
              </a:spcBef>
            </a:pPr>
            <a:r>
              <a:rPr lang="en" dirty="0"/>
              <a:t>Skin Thickness: Triceps Skin Fold Thickness (measured in mm)</a:t>
            </a:r>
          </a:p>
          <a:p>
            <a:pPr marL="914400" lvl="1" indent="-228600" rtl="0">
              <a:spcBef>
                <a:spcPts val="0"/>
              </a:spcBef>
            </a:pPr>
            <a:r>
              <a:rPr lang="en" dirty="0"/>
              <a:t>Insulin: 2-Hour Serum Insulin</a:t>
            </a:r>
          </a:p>
          <a:p>
            <a:pPr marL="914400" lvl="1" indent="-228600" rtl="0">
              <a:spcBef>
                <a:spcPts val="0"/>
              </a:spcBef>
            </a:pPr>
            <a:r>
              <a:rPr lang="en" dirty="0"/>
              <a:t>BMI: Body Mass Index </a:t>
            </a:r>
          </a:p>
          <a:p>
            <a:pPr marL="914400" lvl="1" indent="-228600" rtl="0">
              <a:spcBef>
                <a:spcPts val="0"/>
              </a:spcBef>
            </a:pPr>
            <a:r>
              <a:rPr lang="en" dirty="0"/>
              <a:t>Age: Age in years</a:t>
            </a:r>
          </a:p>
          <a:p>
            <a:pPr marL="914400" lvl="1" indent="-228600" rtl="0">
              <a:spcBef>
                <a:spcPts val="0"/>
              </a:spcBef>
            </a:pPr>
            <a:r>
              <a:rPr lang="en" dirty="0"/>
              <a:t>Diabetes Pedigree Function: Relates to the heritability of diabetes and its occurrence in family members.</a:t>
            </a:r>
          </a:p>
          <a:p>
            <a:pPr marL="1371600" lvl="2" indent="-228600" rtl="0">
              <a:spcBef>
                <a:spcPts val="0"/>
              </a:spcBef>
            </a:pPr>
            <a:r>
              <a:rPr lang="en" dirty="0"/>
              <a:t>Parents or full siblings are given more weight than grandparents, uncles, aunts or half-siblings, who are given more weight than half aunts, half uncles or first cousins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3"/>
          <p:cNvSpPr/>
          <p:nvPr/>
        </p:nvSpPr>
        <p:spPr>
          <a:xfrm>
            <a:off x="1422077" y="1818458"/>
            <a:ext cx="2237030" cy="753295"/>
          </a:xfrm>
          <a:custGeom>
            <a:avLst/>
            <a:gdLst>
              <a:gd name="connsiteX0" fmla="*/ 0 w 3219655"/>
              <a:gd name="connsiteY0" fmla="*/ 0 h 1084182"/>
              <a:gd name="connsiteX1" fmla="*/ 2677564 w 3219655"/>
              <a:gd name="connsiteY1" fmla="*/ 0 h 1084182"/>
              <a:gd name="connsiteX2" fmla="*/ 3219655 w 3219655"/>
              <a:gd name="connsiteY2" fmla="*/ 542091 h 1084182"/>
              <a:gd name="connsiteX3" fmla="*/ 2677564 w 3219655"/>
              <a:gd name="connsiteY3" fmla="*/ 1084182 h 1084182"/>
              <a:gd name="connsiteX4" fmla="*/ 0 w 3219655"/>
              <a:gd name="connsiteY4" fmla="*/ 1084182 h 1084182"/>
              <a:gd name="connsiteX5" fmla="*/ 542091 w 3219655"/>
              <a:gd name="connsiteY5" fmla="*/ 542091 h 1084182"/>
              <a:gd name="connsiteX6" fmla="*/ 0 w 3219655"/>
              <a:gd name="connsiteY6" fmla="*/ 0 h 1084182"/>
              <a:gd name="connsiteX0" fmla="*/ 0 w 3219655"/>
              <a:gd name="connsiteY0" fmla="*/ 0 h 1084182"/>
              <a:gd name="connsiteX1" fmla="*/ 2677564 w 3219655"/>
              <a:gd name="connsiteY1" fmla="*/ 0 h 1084182"/>
              <a:gd name="connsiteX2" fmla="*/ 3219655 w 3219655"/>
              <a:gd name="connsiteY2" fmla="*/ 542091 h 1084182"/>
              <a:gd name="connsiteX3" fmla="*/ 2677564 w 3219655"/>
              <a:gd name="connsiteY3" fmla="*/ 1084182 h 1084182"/>
              <a:gd name="connsiteX4" fmla="*/ 0 w 3219655"/>
              <a:gd name="connsiteY4" fmla="*/ 1084182 h 1084182"/>
              <a:gd name="connsiteX5" fmla="*/ 27741 w 3219655"/>
              <a:gd name="connsiteY5" fmla="*/ 553521 h 1084182"/>
              <a:gd name="connsiteX6" fmla="*/ 0 w 3219655"/>
              <a:gd name="connsiteY6" fmla="*/ 0 h 1084182"/>
              <a:gd name="connsiteX0" fmla="*/ 0 w 3219655"/>
              <a:gd name="connsiteY0" fmla="*/ 0 h 1084182"/>
              <a:gd name="connsiteX1" fmla="*/ 2677564 w 3219655"/>
              <a:gd name="connsiteY1" fmla="*/ 0 h 1084182"/>
              <a:gd name="connsiteX2" fmla="*/ 3219655 w 3219655"/>
              <a:gd name="connsiteY2" fmla="*/ 542091 h 1084182"/>
              <a:gd name="connsiteX3" fmla="*/ 2677564 w 3219655"/>
              <a:gd name="connsiteY3" fmla="*/ 1084182 h 1084182"/>
              <a:gd name="connsiteX4" fmla="*/ 0 w 3219655"/>
              <a:gd name="connsiteY4" fmla="*/ 1084182 h 1084182"/>
              <a:gd name="connsiteX5" fmla="*/ 0 w 3219655"/>
              <a:gd name="connsiteY5" fmla="*/ 0 h 108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9655" h="1084182">
                <a:moveTo>
                  <a:pt x="0" y="0"/>
                </a:moveTo>
                <a:lnTo>
                  <a:pt x="2677564" y="0"/>
                </a:lnTo>
                <a:lnTo>
                  <a:pt x="3219655" y="542091"/>
                </a:lnTo>
                <a:lnTo>
                  <a:pt x="2677564" y="1084182"/>
                </a:lnTo>
                <a:lnTo>
                  <a:pt x="0" y="108418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0" rtlCol="0" anchor="ctr"/>
          <a:lstStyle/>
          <a:p>
            <a:r>
              <a:rPr lang="en-US" sz="1800" b="1" dirty="0">
                <a:solidFill>
                  <a:schemeClr val="accent2">
                    <a:lumMod val="20000"/>
                    <a:lumOff val="80000"/>
                  </a:schemeClr>
                </a:solidFill>
                <a:latin typeface="Verdana" panose="020B0604030504040204" pitchFamily="34" charset="0"/>
                <a:ea typeface="Verdana" panose="020B0604030504040204" pitchFamily="34" charset="0"/>
                <a:cs typeface="Verdana" panose="020B0604030504040204" pitchFamily="34" charset="0"/>
              </a:rPr>
              <a:t>Basic Analysis</a:t>
            </a:r>
          </a:p>
        </p:txBody>
      </p:sp>
      <p:sp>
        <p:nvSpPr>
          <p:cNvPr id="6" name="Chevron 5"/>
          <p:cNvSpPr/>
          <p:nvPr/>
        </p:nvSpPr>
        <p:spPr>
          <a:xfrm>
            <a:off x="3364635" y="1818458"/>
            <a:ext cx="2196193" cy="75329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0" rtlCol="0" anchor="ctr"/>
          <a:lstStyle/>
          <a:p>
            <a:r>
              <a:rPr lang="en-US" b="1"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Regression</a:t>
            </a:r>
            <a:r>
              <a:rPr lang="en-US" sz="1300" b="1"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3" name="Table 2"/>
          <p:cNvGraphicFramePr>
            <a:graphicFrameLocks noGrp="1"/>
          </p:cNvGraphicFramePr>
          <p:nvPr>
            <p:extLst/>
          </p:nvPr>
        </p:nvGraphicFramePr>
        <p:xfrm>
          <a:off x="1422076" y="2636035"/>
          <a:ext cx="1867826" cy="1386210"/>
        </p:xfrm>
        <a:graphic>
          <a:graphicData uri="http://schemas.openxmlformats.org/drawingml/2006/table">
            <a:tbl>
              <a:tblPr bandRow="1">
                <a:tableStyleId>{37CE84F3-28C3-443E-9E96-99CF82512B78}</a:tableStyleId>
              </a:tblPr>
              <a:tblGrid>
                <a:gridCol w="1867826">
                  <a:extLst>
                    <a:ext uri="{9D8B030D-6E8A-4147-A177-3AD203B41FA5}">
                      <a16:colId xmlns:a16="http://schemas.microsoft.com/office/drawing/2014/main" val="2736365476"/>
                    </a:ext>
                  </a:extLst>
                </a:gridCol>
              </a:tblGrid>
              <a:tr h="2696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Visualizing Data</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63883" marR="63883" marT="31941" marB="3194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27970463"/>
                  </a:ext>
                </a:extLst>
              </a:tr>
              <a:tr h="269622">
                <a:tc>
                  <a:txBody>
                    <a:bodyPr/>
                    <a:lstStyle/>
                    <a:p>
                      <a:r>
                        <a:rPr lang="en-US" sz="1400" dirty="0"/>
                        <a:t>Removing Data</a:t>
                      </a:r>
                    </a:p>
                  </a:txBody>
                  <a:tcPr marL="63883" marR="63883" marT="31941" marB="3194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33662158"/>
                  </a:ext>
                </a:extLst>
              </a:tr>
              <a:tr h="269622">
                <a:tc>
                  <a:txBody>
                    <a:bodyPr/>
                    <a:lstStyle/>
                    <a:p>
                      <a:r>
                        <a:rPr lang="en-US" sz="1400" dirty="0"/>
                        <a:t>Summary Statistics</a:t>
                      </a:r>
                    </a:p>
                  </a:txBody>
                  <a:tcPr marL="63883" marR="63883" marT="31941" marB="3194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14081130"/>
                  </a:ext>
                </a:extLst>
              </a:tr>
              <a:tr h="269622">
                <a:tc>
                  <a:txBody>
                    <a:bodyPr/>
                    <a:lstStyle/>
                    <a:p>
                      <a:r>
                        <a:rPr lang="en-US" sz="1400" dirty="0"/>
                        <a:t>Correlation</a:t>
                      </a:r>
                    </a:p>
                  </a:txBody>
                  <a:tcPr marL="63883" marR="63883" marT="31941" marB="3194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49045193"/>
                  </a:ext>
                </a:extLst>
              </a:tr>
              <a:tr h="269622">
                <a:tc>
                  <a:txBody>
                    <a:bodyPr/>
                    <a:lstStyle/>
                    <a:p>
                      <a:r>
                        <a:rPr lang="en-US" sz="1400" dirty="0"/>
                        <a:t>TTESTs</a:t>
                      </a:r>
                    </a:p>
                  </a:txBody>
                  <a:tcPr marL="63883" marR="63883" marT="31941" marB="31941">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82579871"/>
                  </a:ext>
                </a:extLst>
              </a:tr>
            </a:tbl>
          </a:graphicData>
        </a:graphic>
      </p:graphicFrame>
      <p:graphicFrame>
        <p:nvGraphicFramePr>
          <p:cNvPr id="14" name="Table 13"/>
          <p:cNvGraphicFramePr>
            <a:graphicFrameLocks noGrp="1"/>
          </p:cNvGraphicFramePr>
          <p:nvPr>
            <p:extLst/>
          </p:nvPr>
        </p:nvGraphicFramePr>
        <p:xfrm>
          <a:off x="3364633" y="2636035"/>
          <a:ext cx="1867826" cy="1386210"/>
        </p:xfrm>
        <a:graphic>
          <a:graphicData uri="http://schemas.openxmlformats.org/drawingml/2006/table">
            <a:tbl>
              <a:tblPr bandRow="1">
                <a:tableStyleId>{D03447BB-5D67-496B-8E87-E561075AD55C}</a:tableStyleId>
              </a:tblPr>
              <a:tblGrid>
                <a:gridCol w="1867826">
                  <a:extLst>
                    <a:ext uri="{9D8B030D-6E8A-4147-A177-3AD203B41FA5}">
                      <a16:colId xmlns:a16="http://schemas.microsoft.com/office/drawing/2014/main" val="2736365476"/>
                    </a:ext>
                  </a:extLst>
                </a:gridCol>
              </a:tblGrid>
              <a:tr h="2696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Logistic Regression</a:t>
                      </a:r>
                    </a:p>
                  </a:txBody>
                  <a:tcPr marL="63883" marR="63883" marT="31941" marB="31941"/>
                </a:tc>
                <a:extLst>
                  <a:ext uri="{0D108BD9-81ED-4DB2-BD59-A6C34878D82A}">
                    <a16:rowId xmlns:a16="http://schemas.microsoft.com/office/drawing/2014/main" val="2927970463"/>
                  </a:ext>
                </a:extLst>
              </a:tr>
              <a:tr h="269622">
                <a:tc>
                  <a:txBody>
                    <a:bodyPr/>
                    <a:lstStyle/>
                    <a:p>
                      <a:r>
                        <a:rPr lang="en-US" sz="1400" dirty="0"/>
                        <a:t>Predictor Variables</a:t>
                      </a:r>
                    </a:p>
                  </a:txBody>
                  <a:tcPr marL="63883" marR="63883" marT="31941" marB="31941"/>
                </a:tc>
                <a:extLst>
                  <a:ext uri="{0D108BD9-81ED-4DB2-BD59-A6C34878D82A}">
                    <a16:rowId xmlns:a16="http://schemas.microsoft.com/office/drawing/2014/main" val="3133662158"/>
                  </a:ext>
                </a:extLst>
              </a:tr>
              <a:tr h="269622">
                <a:tc>
                  <a:txBody>
                    <a:bodyPr/>
                    <a:lstStyle/>
                    <a:p>
                      <a:r>
                        <a:rPr lang="en-US" sz="1400" dirty="0"/>
                        <a:t>K-Fold X Validation</a:t>
                      </a:r>
                    </a:p>
                  </a:txBody>
                  <a:tcPr marL="63883" marR="63883" marT="31941" marB="31941"/>
                </a:tc>
                <a:extLst>
                  <a:ext uri="{0D108BD9-81ED-4DB2-BD59-A6C34878D82A}">
                    <a16:rowId xmlns:a16="http://schemas.microsoft.com/office/drawing/2014/main" val="3414081130"/>
                  </a:ext>
                </a:extLst>
              </a:tr>
              <a:tr h="269622">
                <a:tc>
                  <a:txBody>
                    <a:bodyPr/>
                    <a:lstStyle/>
                    <a:p>
                      <a:r>
                        <a:rPr lang="en-US" sz="1400" dirty="0"/>
                        <a:t>ROC</a:t>
                      </a:r>
                    </a:p>
                  </a:txBody>
                  <a:tcPr marL="63883" marR="63883" marT="31941" marB="31941"/>
                </a:tc>
                <a:extLst>
                  <a:ext uri="{0D108BD9-81ED-4DB2-BD59-A6C34878D82A}">
                    <a16:rowId xmlns:a16="http://schemas.microsoft.com/office/drawing/2014/main" val="2849045193"/>
                  </a:ext>
                </a:extLst>
              </a:tr>
              <a:tr h="269622">
                <a:tc>
                  <a:txBody>
                    <a:bodyPr/>
                    <a:lstStyle/>
                    <a:p>
                      <a:r>
                        <a:rPr lang="en-US" sz="1400" dirty="0"/>
                        <a:t>AUC</a:t>
                      </a:r>
                    </a:p>
                  </a:txBody>
                  <a:tcPr marL="63883" marR="63883" marT="31941" marB="31941"/>
                </a:tc>
                <a:extLst>
                  <a:ext uri="{0D108BD9-81ED-4DB2-BD59-A6C34878D82A}">
                    <a16:rowId xmlns:a16="http://schemas.microsoft.com/office/drawing/2014/main" val="1382579871"/>
                  </a:ext>
                </a:extLst>
              </a:tr>
            </a:tbl>
          </a:graphicData>
        </a:graphic>
      </p:graphicFrame>
      <p:sp>
        <p:nvSpPr>
          <p:cNvPr id="16" name="Chevron 15"/>
          <p:cNvSpPr/>
          <p:nvPr/>
        </p:nvSpPr>
        <p:spPr>
          <a:xfrm>
            <a:off x="5307193" y="1818458"/>
            <a:ext cx="2237030" cy="753295"/>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0" rtlCol="0" anchor="ctr"/>
          <a:lstStyle/>
          <a:p>
            <a:r>
              <a:rPr lang="en-US" sz="1600" b="1" dirty="0">
                <a:solidFill>
                  <a:schemeClr val="accent4">
                    <a:lumMod val="20000"/>
                    <a:lumOff val="80000"/>
                  </a:schemeClr>
                </a:solidFill>
                <a:latin typeface="Verdana" panose="020B0604030504040204" pitchFamily="34" charset="0"/>
                <a:ea typeface="Verdana" panose="020B0604030504040204" pitchFamily="34" charset="0"/>
                <a:cs typeface="Verdana" panose="020B0604030504040204" pitchFamily="34" charset="0"/>
              </a:rPr>
              <a:t>Clustering</a:t>
            </a:r>
          </a:p>
        </p:txBody>
      </p:sp>
      <p:graphicFrame>
        <p:nvGraphicFramePr>
          <p:cNvPr id="17" name="Table 16"/>
          <p:cNvGraphicFramePr>
            <a:graphicFrameLocks noGrp="1"/>
          </p:cNvGraphicFramePr>
          <p:nvPr>
            <p:extLst/>
          </p:nvPr>
        </p:nvGraphicFramePr>
        <p:xfrm>
          <a:off x="5307191" y="2636035"/>
          <a:ext cx="1867826" cy="1386210"/>
        </p:xfrm>
        <a:graphic>
          <a:graphicData uri="http://schemas.openxmlformats.org/drawingml/2006/table">
            <a:tbl>
              <a:tblPr bandRow="1">
                <a:tableStyleId>{E929F9F4-4A8F-4326-A1B4-22849713DDAB}</a:tableStyleId>
              </a:tblPr>
              <a:tblGrid>
                <a:gridCol w="1867826">
                  <a:extLst>
                    <a:ext uri="{9D8B030D-6E8A-4147-A177-3AD203B41FA5}">
                      <a16:colId xmlns:a16="http://schemas.microsoft.com/office/drawing/2014/main" val="2736365476"/>
                    </a:ext>
                  </a:extLst>
                </a:gridCol>
              </a:tblGrid>
              <a:tr h="2696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Hierarchical BMI</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63883" marR="63883" marT="31941" marB="31941"/>
                </a:tc>
                <a:extLst>
                  <a:ext uri="{0D108BD9-81ED-4DB2-BD59-A6C34878D82A}">
                    <a16:rowId xmlns:a16="http://schemas.microsoft.com/office/drawing/2014/main" val="2927970463"/>
                  </a:ext>
                </a:extLst>
              </a:tr>
              <a:tr h="269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Hierarchical Glucose</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63883" marR="63883" marT="31941" marB="31941"/>
                </a:tc>
                <a:extLst>
                  <a:ext uri="{0D108BD9-81ED-4DB2-BD59-A6C34878D82A}">
                    <a16:rowId xmlns:a16="http://schemas.microsoft.com/office/drawing/2014/main" val="3133662158"/>
                  </a:ext>
                </a:extLst>
              </a:tr>
              <a:tr h="2696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Hierarchical Combine</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63883" marR="63883" marT="31941" marB="31941"/>
                </a:tc>
                <a:extLst>
                  <a:ext uri="{0D108BD9-81ED-4DB2-BD59-A6C34878D82A}">
                    <a16:rowId xmlns:a16="http://schemas.microsoft.com/office/drawing/2014/main" val="3414081130"/>
                  </a:ext>
                </a:extLst>
              </a:tr>
              <a:tr h="269622">
                <a:tc>
                  <a:txBody>
                    <a:bodyPr/>
                    <a:lstStyle/>
                    <a:p>
                      <a:r>
                        <a:rPr lang="en-US" sz="1400" dirty="0"/>
                        <a:t>K-Means</a:t>
                      </a:r>
                    </a:p>
                  </a:txBody>
                  <a:tcPr marL="63883" marR="63883" marT="31941" marB="31941"/>
                </a:tc>
                <a:extLst>
                  <a:ext uri="{0D108BD9-81ED-4DB2-BD59-A6C34878D82A}">
                    <a16:rowId xmlns:a16="http://schemas.microsoft.com/office/drawing/2014/main" val="2849045193"/>
                  </a:ext>
                </a:extLst>
              </a:tr>
              <a:tr h="269622">
                <a:tc>
                  <a:txBody>
                    <a:bodyPr/>
                    <a:lstStyle/>
                    <a:p>
                      <a:r>
                        <a:rPr lang="en-US" sz="1400" dirty="0"/>
                        <a:t>MDS</a:t>
                      </a:r>
                    </a:p>
                  </a:txBody>
                  <a:tcPr marL="63883" marR="63883" marT="31941" marB="31941"/>
                </a:tc>
                <a:extLst>
                  <a:ext uri="{0D108BD9-81ED-4DB2-BD59-A6C34878D82A}">
                    <a16:rowId xmlns:a16="http://schemas.microsoft.com/office/drawing/2014/main" val="1382579871"/>
                  </a:ext>
                </a:extLst>
              </a:tr>
            </a:tbl>
          </a:graphicData>
        </a:graphic>
      </p:graphicFrame>
      <p:sp>
        <p:nvSpPr>
          <p:cNvPr id="26" name="Sub Title"/>
          <p:cNvSpPr txBox="1"/>
          <p:nvPr/>
        </p:nvSpPr>
        <p:spPr>
          <a:xfrm>
            <a:off x="963540" y="607488"/>
            <a:ext cx="5488522" cy="253916"/>
          </a:xfrm>
          <a:prstGeom prst="rect">
            <a:avLst/>
          </a:prstGeom>
          <a:noFill/>
        </p:spPr>
        <p:txBody>
          <a:bodyPr wrap="square" lIns="342900" rtlCol="0">
            <a:sp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Text about what the graphs say.</a:t>
            </a:r>
          </a:p>
        </p:txBody>
      </p:sp>
      <p:sp>
        <p:nvSpPr>
          <p:cNvPr id="28" name="Title"/>
          <p:cNvSpPr txBox="1"/>
          <p:nvPr/>
        </p:nvSpPr>
        <p:spPr>
          <a:xfrm>
            <a:off x="1616117" y="387811"/>
            <a:ext cx="5364858" cy="496290"/>
          </a:xfrm>
          <a:prstGeom prst="rect">
            <a:avLst/>
          </a:prstGeom>
          <a:noFill/>
          <a:ln>
            <a:noFill/>
          </a:ln>
        </p:spPr>
        <p:txBody>
          <a:bodyPr wrap="square" lIns="411480" tIns="34290" rIns="137160" rtlCol="0" anchor="ctr" anchorCtr="0">
            <a:spAutoFit/>
          </a:bodyPr>
          <a:lstStyle/>
          <a:p>
            <a:r>
              <a:rPr lang="en-US" sz="2700" b="1" dirty="0">
                <a:solidFill>
                  <a:schemeClr val="tx1"/>
                </a:solidFill>
                <a:latin typeface="Verdana" panose="020B0604030504040204" pitchFamily="34" charset="0"/>
                <a:ea typeface="Verdana" panose="020B0604030504040204" pitchFamily="34" charset="0"/>
                <a:cs typeface="Verdana" panose="020B0604030504040204" pitchFamily="34" charset="0"/>
              </a:rPr>
              <a:t>Analysis Overview</a:t>
            </a:r>
          </a:p>
        </p:txBody>
      </p:sp>
    </p:spTree>
    <p:extLst>
      <p:ext uri="{BB962C8B-B14F-4D97-AF65-F5344CB8AC3E}">
        <p14:creationId xmlns:p14="http://schemas.microsoft.com/office/powerpoint/2010/main" val="41629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animBg="1"/>
      <p:bldP spid="26"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223950"/>
            <a:ext cx="8520600" cy="572700"/>
          </a:xfrm>
          <a:prstGeom prst="rect">
            <a:avLst/>
          </a:prstGeom>
        </p:spPr>
        <p:txBody>
          <a:bodyPr lIns="91425" tIns="91425" rIns="91425" bIns="91425" anchor="t" anchorCtr="0">
            <a:noAutofit/>
          </a:bodyPr>
          <a:lstStyle/>
          <a:p>
            <a:pPr lvl="0">
              <a:spcBef>
                <a:spcPts val="0"/>
              </a:spcBef>
              <a:buNone/>
            </a:pPr>
            <a:r>
              <a:rPr lang="en"/>
              <a:t>Visualizing the Data (Removing Placeholder Values)</a:t>
            </a:r>
          </a:p>
        </p:txBody>
      </p:sp>
      <p:pic>
        <p:nvPicPr>
          <p:cNvPr id="96" name="Shape 96"/>
          <p:cNvPicPr preferRelativeResize="0"/>
          <p:nvPr/>
        </p:nvPicPr>
        <p:blipFill>
          <a:blip r:embed="rId3">
            <a:alphaModFix/>
          </a:blip>
          <a:stretch>
            <a:fillRect/>
          </a:stretch>
        </p:blipFill>
        <p:spPr>
          <a:xfrm>
            <a:off x="311700" y="1087375"/>
            <a:ext cx="5486400" cy="3381375"/>
          </a:xfrm>
          <a:prstGeom prst="rect">
            <a:avLst/>
          </a:prstGeom>
          <a:noFill/>
          <a:ln>
            <a:noFill/>
          </a:ln>
        </p:spPr>
      </p:pic>
      <p:sp>
        <p:nvSpPr>
          <p:cNvPr id="97" name="Shape 97"/>
          <p:cNvSpPr txBox="1"/>
          <p:nvPr/>
        </p:nvSpPr>
        <p:spPr>
          <a:xfrm>
            <a:off x="6573075" y="1282200"/>
            <a:ext cx="2196000" cy="31098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By plotting the density of each parameter, we can see a bimodal distribution caused by “0” placeholders</a:t>
            </a:r>
          </a:p>
          <a:p>
            <a:pPr marL="457200" lvl="0" indent="-228600" rtl="0">
              <a:spcBef>
                <a:spcPts val="0"/>
              </a:spcBef>
              <a:buChar char="-"/>
            </a:pPr>
            <a:r>
              <a:rPr lang="en"/>
              <a:t>These zeros are clearly placeholders for parameters that were not recorded.</a:t>
            </a:r>
          </a:p>
          <a:p>
            <a:pPr marL="457200" lvl="0" indent="-228600">
              <a:spcBef>
                <a:spcPts val="0"/>
              </a:spcBef>
              <a:buChar char="-"/>
            </a:pPr>
            <a:r>
              <a:rPr lang="en"/>
              <a:t>These zeros need to be removed</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1863</TotalTime>
  <Words>1852</Words>
  <Application>Microsoft Office PowerPoint</Application>
  <PresentationFormat>On-screen Show (16:9)</PresentationFormat>
  <Paragraphs>180</Paragraphs>
  <Slides>30</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Verdana</vt:lpstr>
      <vt:lpstr>simple-light-2</vt:lpstr>
      <vt:lpstr>PowerPoint Presentation</vt:lpstr>
      <vt:lpstr>Study Background</vt:lpstr>
      <vt:lpstr>Diabetes Background</vt:lpstr>
      <vt:lpstr>Type II Diabetes Background</vt:lpstr>
      <vt:lpstr>Study Background </vt:lpstr>
      <vt:lpstr>PowerPoint Presentation</vt:lpstr>
      <vt:lpstr>Study Background</vt:lpstr>
      <vt:lpstr>PowerPoint Presentation</vt:lpstr>
      <vt:lpstr>Visualizing the Data (Removing Placeholder Values)</vt:lpstr>
      <vt:lpstr>Removing Placeholder Values</vt:lpstr>
      <vt:lpstr>Correlation</vt:lpstr>
      <vt:lpstr>Visualizing the Data (T-Test)</vt:lpstr>
      <vt:lpstr>T-test (1)</vt:lpstr>
      <vt:lpstr>T-Test (2)</vt:lpstr>
      <vt:lpstr>T-Test (3)</vt:lpstr>
      <vt:lpstr>Logistic Regression</vt:lpstr>
      <vt:lpstr>Logistic Regression</vt:lpstr>
      <vt:lpstr>Logistic Regression</vt:lpstr>
      <vt:lpstr>Logistic Regression (Glucose, BMI, DPF)</vt:lpstr>
      <vt:lpstr>K-fold Cross Validation Analysis</vt:lpstr>
      <vt:lpstr>Logistic Regression ROCR (all variables)</vt:lpstr>
      <vt:lpstr>Logistic Regression ROCR (BMI, Glucose, DPF) </vt:lpstr>
      <vt:lpstr>4-fold cross validation: Linear Regression ROCR</vt:lpstr>
      <vt:lpstr>Hierarchical Clustering (Binned BMI)</vt:lpstr>
      <vt:lpstr>Hierarchical Clustering (Binned Glucose) </vt:lpstr>
      <vt:lpstr>Hierarchical Clustering (Binned Glucose &amp; BMI)  </vt:lpstr>
      <vt:lpstr>K-means Clustering</vt:lpstr>
      <vt:lpstr>Multidimensional Scaling (MDS)</vt:lpstr>
      <vt:lpstr>Useful Results and Conclusion</vt:lpstr>
      <vt:lpstr>Reference 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Diabetes in Pima Indians</dc:title>
  <dc:creator>Paul</dc:creator>
  <cp:lastModifiedBy>Paul</cp:lastModifiedBy>
  <cp:revision>10</cp:revision>
  <dcterms:modified xsi:type="dcterms:W3CDTF">2018-04-30T22:09:54Z</dcterms:modified>
</cp:coreProperties>
</file>